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0" r:id="rId3"/>
    <p:sldId id="308" r:id="rId4"/>
    <p:sldId id="301" r:id="rId5"/>
    <p:sldId id="304" r:id="rId6"/>
    <p:sldId id="302" r:id="rId7"/>
    <p:sldId id="306" r:id="rId8"/>
    <p:sldId id="307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FBA4-992E-4452-A9A4-A458F7803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FAEE-4E44-4376-8DEB-4A12EB0D68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310E-58EE-49C8-9C5F-6984A5029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6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9769-62CF-462E-BD08-520F9140CA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2C97-C358-4D1C-B643-CD9318888A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8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3238-FE5F-4377-8F68-99B372E02A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90FA-8B72-4285-B8E2-332D98415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2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D0A1-197C-40DC-9631-E611EFB843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9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F505-9B5B-45E0-A397-D6CF664980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5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BB27-7EF0-41D4-BE0D-42C6B8B3EC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C9D7-E6B1-4D9E-9A1E-6ADB18A854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2B79A-753C-40B7-9073-6D133E42C8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ry2010.ucoz.ru/_si/0/8637070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intofviewministories.webs.com/m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dou55.edu.yar.ru/images/kartinka_deti_igrayut1_w592_h354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>
              <a:solidFill>
                <a:srgbClr val="932968"/>
              </a:solidFill>
              <a:latin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rgbClr val="410082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>
              <a:solidFill>
                <a:srgbClr val="932968"/>
              </a:solidFill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rgbClr val="93296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9388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00" dirty="0"/>
              <a:t/>
            </a:r>
            <a:br>
              <a:rPr lang="ru-RU" sz="100" dirty="0"/>
            </a:br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3400" dirty="0" smtClean="0">
                <a:solidFill>
                  <a:srgbClr val="003399"/>
                </a:solidFill>
              </a:rPr>
              <a:t>Единство формирования лингвистических и интеллектуальных навыков </a:t>
            </a:r>
            <a:br>
              <a:rPr lang="ru-RU" sz="3400" dirty="0" smtClean="0">
                <a:solidFill>
                  <a:srgbClr val="003399"/>
                </a:solidFill>
              </a:rPr>
            </a:br>
            <a:r>
              <a:rPr lang="ru-RU" sz="3400" dirty="0" smtClean="0">
                <a:solidFill>
                  <a:srgbClr val="003399"/>
                </a:solidFill>
              </a:rPr>
              <a:t>на уроках русского языка</a:t>
            </a:r>
            <a:endParaRPr lang="ru-RU" sz="34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3123184"/>
            <a:ext cx="4038600" cy="2409131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3" name="Picture 7" descr="Картинка 12 из 12822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176079"/>
            <a:ext cx="3553619" cy="26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302945"/>
            <a:ext cx="3888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67358" y="347269"/>
            <a:ext cx="83553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003399"/>
                </a:solidFill>
              </a:rPr>
              <a:t>Модель выполнения упражнений, предусматривающих антиципацию</a:t>
            </a:r>
            <a:endParaRPr lang="ru-RU" sz="3400" b="1" dirty="0">
              <a:solidFill>
                <a:srgbClr val="003399"/>
              </a:solidFill>
            </a:endParaRPr>
          </a:p>
        </p:txBody>
      </p:sp>
      <p:pic>
        <p:nvPicPr>
          <p:cNvPr id="12" name="Picture 9" descr="Картинка 94 из 1387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9" y="1962150"/>
            <a:ext cx="3097212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27984" y="5302945"/>
            <a:ext cx="38889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МБОУ Гимназия №</a:t>
            </a:r>
            <a:r>
              <a:rPr lang="ru-RU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                                                          </a:t>
            </a:r>
            <a:r>
              <a:rPr lang="ru-RU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Кичакова</a:t>
            </a:r>
            <a:r>
              <a:rPr lang="ru-RU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Татьяна Валентиновна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03283" y="511327"/>
            <a:ext cx="81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36406" y="412382"/>
            <a:ext cx="5116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Ц</a:t>
            </a:r>
            <a:endParaRPr lang="ru-RU" sz="3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05841" y="396828"/>
            <a:ext cx="4844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И</a:t>
            </a:r>
            <a:endParaRPr lang="ru-RU" sz="3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3362" y="413063"/>
            <a:ext cx="3674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Т</a:t>
            </a:r>
            <a:endParaRPr lang="ru-RU" sz="3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7069" y="428457"/>
            <a:ext cx="4812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3399"/>
                </a:solidFill>
              </a:rPr>
              <a:t>Н</a:t>
            </a:r>
            <a:endParaRPr lang="ru-RU" sz="3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396" y="434382"/>
            <a:ext cx="5068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А</a:t>
            </a:r>
            <a:endParaRPr lang="ru-RU" sz="3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0146" y="387714"/>
            <a:ext cx="4844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И</a:t>
            </a:r>
            <a:endParaRPr lang="ru-RU" sz="3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28760" y="377554"/>
            <a:ext cx="4812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П</a:t>
            </a:r>
            <a:endParaRPr lang="ru-RU" sz="3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78791" y="394004"/>
            <a:ext cx="5068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3399"/>
                </a:solidFill>
              </a:rPr>
              <a:t>А</a:t>
            </a:r>
            <a:endParaRPr lang="ru-RU" sz="3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0823" y="396828"/>
            <a:ext cx="5116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Ц</a:t>
            </a:r>
            <a:endParaRPr lang="ru-RU" sz="3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87974" y="427095"/>
            <a:ext cx="4844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003399"/>
                </a:solidFill>
              </a:rPr>
              <a:t>И</a:t>
            </a:r>
            <a:endParaRPr lang="ru-RU" sz="3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62781" y="427096"/>
            <a:ext cx="4411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003399"/>
                </a:solidFill>
              </a:rPr>
              <a:t>Я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384871"/>
            <a:ext cx="8136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3399"/>
                </a:solidFill>
              </a:rPr>
              <a:t>Антиципация</a:t>
            </a:r>
            <a:r>
              <a:rPr lang="ru-RU" sz="2400" dirty="0">
                <a:solidFill>
                  <a:srgbClr val="003399"/>
                </a:solidFill>
              </a:rPr>
              <a:t> [лат. </a:t>
            </a:r>
            <a:r>
              <a:rPr lang="ru-RU" sz="2400" dirty="0" err="1">
                <a:solidFill>
                  <a:srgbClr val="003399"/>
                </a:solidFill>
              </a:rPr>
              <a:t>anticipatio</a:t>
            </a:r>
            <a:r>
              <a:rPr lang="ru-RU" sz="2400" dirty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—предвосхищение</a:t>
            </a:r>
            <a:r>
              <a:rPr lang="ru-RU" sz="2400" dirty="0">
                <a:solidFill>
                  <a:srgbClr val="003399"/>
                </a:solidFill>
              </a:rPr>
              <a:t>] — способность системы в той или иной форме предвидеть развитие событий, явлений, результатов действий.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942" y="3058832"/>
            <a:ext cx="81205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3399"/>
                </a:solidFill>
              </a:rPr>
              <a:t>В психологии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3399"/>
                </a:solidFill>
              </a:rPr>
              <a:t>способность человека представить себе возможный результат действия до его осуществления (</a:t>
            </a:r>
            <a:r>
              <a:rPr lang="ru-RU" sz="2400" dirty="0" err="1">
                <a:solidFill>
                  <a:srgbClr val="003399"/>
                </a:solidFill>
              </a:rPr>
              <a:t>В.Вундт</a:t>
            </a:r>
            <a:r>
              <a:rPr lang="ru-RU" sz="2400" dirty="0">
                <a:solidFill>
                  <a:srgbClr val="003399"/>
                </a:solidFill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33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3399"/>
                </a:solidFill>
              </a:rPr>
              <a:t>возможность его мышления представить способ решения проблемы до того, как она реально будет решена.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" y="40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"/>
          <a:stretch/>
        </p:blipFill>
        <p:spPr>
          <a:xfrm>
            <a:off x="763289" y="488567"/>
            <a:ext cx="2562953" cy="3286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" b="3419"/>
          <a:stretch/>
        </p:blipFill>
        <p:spPr>
          <a:xfrm>
            <a:off x="5516916" y="3118132"/>
            <a:ext cx="2303385" cy="2974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06" y="1477713"/>
            <a:ext cx="4407408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03283" y="511327"/>
            <a:ext cx="81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99"/>
                </a:solidFill>
              </a:rPr>
              <a:t>Чтение с помощью «решётки»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9" name="Picture 4" descr="http://shkolageo.ru/mpakard/%D0%9E%D0%B1%D0%BE%D0%B1%D1%89%D0%B5%D0%BD%D0%B8%D0%B5%20%D0%BE%D0%BF%D1%8B%D1%82%D0%B0%20%D1%80%D0%B0%D0%B1%D0%BE%D1%82%D1%8B%20%D1%83%D1%87%D0%B8%D1%82%D0%B5%D0%BB%D1%8F%20%D0%BD%D0%B0%D1%87%D0%B0%D0%BB%D1%8C%D0%BD%D1%8B%D1%85%20%D0%BA%D0%BB%D0%B0%D1%81%D1%81%D0%BE%D0%B2d/img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37646" b="14475"/>
          <a:stretch/>
        </p:blipFill>
        <p:spPr bwMode="auto">
          <a:xfrm>
            <a:off x="1627923" y="1382663"/>
            <a:ext cx="6034203" cy="43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86955" y="428178"/>
            <a:ext cx="817317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    </a:t>
            </a:r>
            <a:r>
              <a:rPr lang="ru-RU" sz="2400" b="1" dirty="0">
                <a:solidFill>
                  <a:srgbClr val="003399"/>
                </a:solidFill>
              </a:rPr>
              <a:t>Модель </a:t>
            </a:r>
            <a:r>
              <a:rPr lang="ru-RU" sz="2400" b="1" dirty="0" smtClean="0">
                <a:solidFill>
                  <a:srgbClr val="003399"/>
                </a:solidFill>
              </a:rPr>
              <a:t>выполнения упражнений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b="1" dirty="0">
                <a:solidFill>
                  <a:srgbClr val="003399"/>
                </a:solidFill>
              </a:rPr>
              <a:t>на основе антиципации </a:t>
            </a:r>
            <a:endParaRPr lang="ru-RU" sz="2400" dirty="0">
              <a:solidFill>
                <a:srgbClr val="003399"/>
              </a:solidFill>
            </a:endParaRPr>
          </a:p>
          <a:p>
            <a:r>
              <a:rPr lang="ru-RU" sz="2400" dirty="0">
                <a:solidFill>
                  <a:srgbClr val="003399"/>
                </a:solidFill>
              </a:rPr>
              <a:t>      1. Самостоятельный анализ школьником языкового материала, составляющего содержание упражнения. </a:t>
            </a:r>
          </a:p>
          <a:p>
            <a:r>
              <a:rPr lang="ru-RU" sz="2400" dirty="0">
                <a:solidFill>
                  <a:srgbClr val="003399"/>
                </a:solidFill>
              </a:rPr>
              <a:t>      2. Самостоятельное выделение учеником условий выполнения упражнения и составление плана предстоящих действий с помощью внутренней речи. </a:t>
            </a:r>
          </a:p>
          <a:p>
            <a:r>
              <a:rPr lang="ru-RU" sz="2400" dirty="0">
                <a:solidFill>
                  <a:srgbClr val="003399"/>
                </a:solidFill>
              </a:rPr>
              <a:t>      3. </a:t>
            </a:r>
            <a:r>
              <a:rPr lang="ru-RU" sz="2400" smtClean="0">
                <a:solidFill>
                  <a:srgbClr val="003399"/>
                </a:solidFill>
              </a:rPr>
              <a:t>Формулирование </a:t>
            </a:r>
            <a:r>
              <a:rPr lang="ru-RU" sz="2400" dirty="0">
                <a:solidFill>
                  <a:srgbClr val="003399"/>
                </a:solidFill>
              </a:rPr>
              <a:t>учащимся вслух составленного им таким образом задания к упражнению с помощью внешней речи. </a:t>
            </a:r>
          </a:p>
          <a:p>
            <a:r>
              <a:rPr lang="ru-RU" sz="2400" dirty="0">
                <a:solidFill>
                  <a:srgbClr val="003399"/>
                </a:solidFill>
              </a:rPr>
              <a:t>      4. Выполнение учащимся упражнения </a:t>
            </a:r>
            <a:r>
              <a:rPr lang="ru-RU" sz="2400" dirty="0" smtClean="0">
                <a:solidFill>
                  <a:srgbClr val="003399"/>
                </a:solidFill>
              </a:rPr>
              <a:t>в соответствии с составленным им заданием.</a:t>
            </a:r>
            <a:endParaRPr lang="ru-RU" sz="2400" dirty="0">
              <a:solidFill>
                <a:srgbClr val="003399"/>
              </a:solidFill>
            </a:endParaRPr>
          </a:p>
          <a:p>
            <a:r>
              <a:rPr lang="ru-RU" sz="2400" dirty="0">
                <a:solidFill>
                  <a:srgbClr val="003399"/>
                </a:solidFill>
              </a:rPr>
              <a:t>      5. Соотношение полученного результата и предварительно составленного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9067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2" y="-260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86955" y="428178"/>
            <a:ext cx="81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dirty="0"/>
              <a:t>  </a:t>
            </a:r>
            <a:r>
              <a:rPr lang="ru-RU" sz="2400" dirty="0">
                <a:solidFill>
                  <a:srgbClr val="003399"/>
                </a:solidFill>
              </a:rPr>
              <a:t> </a:t>
            </a:r>
            <a:r>
              <a:rPr lang="ru-RU" sz="2400" b="1" dirty="0">
                <a:solidFill>
                  <a:srgbClr val="003399"/>
                </a:solidFill>
              </a:rPr>
              <a:t>Тема «Предлоги»</a:t>
            </a:r>
            <a:endParaRPr lang="ru-RU" sz="2400" dirty="0">
              <a:solidFill>
                <a:srgbClr val="003399"/>
              </a:solidFill>
            </a:endParaRPr>
          </a:p>
        </p:txBody>
      </p:sp>
      <p:pic>
        <p:nvPicPr>
          <p:cNvPr id="9" name="Рисунок 8" descr="C:\Users\АНТАВА\Desktop\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67" y="1391295"/>
            <a:ext cx="6053825" cy="249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91160" y="4362774"/>
            <a:ext cx="4572000" cy="863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1, 3, 4, 7, 8, 9;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12, 14, 15, 18.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86955" y="428178"/>
            <a:ext cx="81731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dirty="0"/>
              <a:t> </a:t>
            </a:r>
            <a:r>
              <a:rPr lang="ru-RU" sz="2400" b="1" dirty="0">
                <a:solidFill>
                  <a:srgbClr val="003399"/>
                </a:solidFill>
              </a:rPr>
              <a:t>Тема урока «Обобщение о частях речи</a:t>
            </a:r>
            <a:r>
              <a:rPr lang="ru-RU" sz="2400" b="1" dirty="0" smtClean="0">
                <a:solidFill>
                  <a:srgbClr val="003399"/>
                </a:solidFill>
              </a:rPr>
              <a:t>»</a:t>
            </a:r>
          </a:p>
          <a:p>
            <a:pPr lvl="0" algn="ctr"/>
            <a:endParaRPr lang="ru-RU" sz="2400" b="1" dirty="0">
              <a:solidFill>
                <a:srgbClr val="003399"/>
              </a:solidFill>
            </a:endParaRPr>
          </a:p>
          <a:p>
            <a:pPr lvl="0" algn="ctr"/>
            <a:endParaRPr lang="ru-RU" sz="2000" dirty="0">
              <a:solidFill>
                <a:srgbClr val="003399"/>
              </a:solidFill>
            </a:endParaRPr>
          </a:p>
          <a:p>
            <a:pPr lvl="0"/>
            <a:r>
              <a:rPr lang="ru-RU" sz="2400" dirty="0" smtClean="0">
                <a:solidFill>
                  <a:srgbClr val="003399"/>
                </a:solidFill>
                <a:latin typeface="Century Gothic (Основной текст)"/>
              </a:rPr>
              <a:t>	1) сад </a:t>
            </a:r>
            <a:r>
              <a:rPr lang="ru-RU" sz="2400" dirty="0">
                <a:solidFill>
                  <a:srgbClr val="003399"/>
                </a:solidFill>
                <a:latin typeface="Century Gothic (Основной текст)"/>
              </a:rPr>
              <a:t>– 3 </a:t>
            </a:r>
          </a:p>
          <a:p>
            <a:r>
              <a:rPr lang="ru-RU" sz="2400" dirty="0">
                <a:solidFill>
                  <a:srgbClr val="003399"/>
                </a:solidFill>
                <a:latin typeface="Century Gothic (Основной текст)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latin typeface="Century Gothic (Основной текст)"/>
              </a:rPr>
              <a:t>   	    слоны </a:t>
            </a:r>
            <a:r>
              <a:rPr lang="ru-RU" sz="2400" dirty="0">
                <a:solidFill>
                  <a:srgbClr val="003399"/>
                </a:solidFill>
                <a:latin typeface="Century Gothic (Основной текст)"/>
              </a:rPr>
              <a:t>– ? </a:t>
            </a:r>
          </a:p>
          <a:p>
            <a:r>
              <a:rPr lang="ru-RU" sz="2400" dirty="0" smtClean="0">
                <a:solidFill>
                  <a:srgbClr val="003399"/>
                </a:solidFill>
                <a:latin typeface="Century Gothic (Основной текст)"/>
              </a:rPr>
              <a:t>   	    степь </a:t>
            </a:r>
            <a:r>
              <a:rPr lang="ru-RU" sz="2400" dirty="0">
                <a:solidFill>
                  <a:srgbClr val="003399"/>
                </a:solidFill>
                <a:latin typeface="Century Gothic (Основной текст)"/>
              </a:rPr>
              <a:t>– 4 </a:t>
            </a:r>
            <a:endParaRPr lang="ru-RU" sz="2400" dirty="0" smtClean="0">
              <a:solidFill>
                <a:srgbClr val="003399"/>
              </a:solidFill>
              <a:latin typeface="Century Gothic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794" y="1431672"/>
            <a:ext cx="315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2) белить – г 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    белый – п 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    бельё – ? </a:t>
            </a:r>
            <a:endParaRPr lang="ru-RU" sz="2400" dirty="0">
              <a:solidFill>
                <a:srgbClr val="003399"/>
              </a:solidFill>
              <a:effectLst/>
              <a:latin typeface="Century Gothic (Основной текст)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4315" y="3387291"/>
            <a:ext cx="2728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3) день – н  </a:t>
            </a:r>
          </a:p>
          <a:p>
            <a:pPr marL="236220" indent="220980">
              <a:spcAft>
                <a:spcPts val="0"/>
              </a:spcAft>
            </a:pP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правда </a:t>
            </a: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– ? </a:t>
            </a:r>
          </a:p>
          <a:p>
            <a:pPr marL="685800">
              <a:spcAft>
                <a:spcPts val="0"/>
              </a:spcAft>
            </a:pPr>
            <a:r>
              <a:rPr lang="ru-RU" sz="2400" dirty="0" smtClean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 друг </a:t>
            </a:r>
            <a:r>
              <a:rPr lang="ru-RU" sz="2400" dirty="0">
                <a:solidFill>
                  <a:srgbClr val="003399"/>
                </a:solidFill>
                <a:latin typeface="Century Gothic (Основной текст)"/>
                <a:ea typeface="Times New Roman" panose="02020603050405020304" pitchFamily="18" charset="0"/>
              </a:rPr>
              <a:t>– в </a:t>
            </a:r>
          </a:p>
          <a:p>
            <a:pPr marL="6858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Documents and Settings\Admin\Рабочий стол\МСИ\ВСЕ рисунки и анимашки\рамки\фо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87675" y="3789363"/>
            <a:ext cx="59039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rgbClr val="0000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35150" y="908050"/>
            <a:ext cx="59039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800" b="1" i="1">
              <a:solidFill>
                <a:schemeClr val="folHlink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97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76375" y="692150"/>
            <a:ext cx="633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4000" b="1">
              <a:solidFill>
                <a:schemeClr val="folHlink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1188" y="1628775"/>
            <a:ext cx="66976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8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39750" y="776883"/>
            <a:ext cx="81731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3400" b="1" dirty="0" smtClean="0">
                <a:solidFill>
                  <a:srgbClr val="003399"/>
                </a:solidFill>
              </a:rPr>
              <a:t>Спасибо за внимание!</a:t>
            </a:r>
            <a:endParaRPr lang="ru-RU" sz="3400" b="1" dirty="0">
              <a:solidFill>
                <a:srgbClr val="003399"/>
              </a:solidFill>
            </a:endParaRPr>
          </a:p>
        </p:txBody>
      </p:sp>
      <p:pic>
        <p:nvPicPr>
          <p:cNvPr id="9" name="Picture 12" descr="Картинка 349 из 1387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6" y="2060848"/>
            <a:ext cx="50768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137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Century Gothic (Основной текст)</vt:lpstr>
      <vt:lpstr>Times New Roman</vt:lpstr>
      <vt:lpstr>Wingdings 2</vt:lpstr>
      <vt:lpstr>Edu globalization</vt:lpstr>
      <vt:lpstr>                      Единство формирования лингвистических и интеллектуальных навыков  на уроках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</dc:title>
  <dc:creator>User</dc:creator>
  <cp:lastModifiedBy>Андрей antava12</cp:lastModifiedBy>
  <cp:revision>58</cp:revision>
  <dcterms:created xsi:type="dcterms:W3CDTF">2012-02-05T09:24:27Z</dcterms:created>
  <dcterms:modified xsi:type="dcterms:W3CDTF">2017-09-17T14:12:58Z</dcterms:modified>
</cp:coreProperties>
</file>