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4" r:id="rId2"/>
    <p:sldId id="256" r:id="rId3"/>
    <p:sldId id="272" r:id="rId4"/>
    <p:sldId id="273" r:id="rId5"/>
    <p:sldId id="279" r:id="rId6"/>
    <p:sldId id="257" r:id="rId7"/>
    <p:sldId id="274" r:id="rId8"/>
    <p:sldId id="266" r:id="rId9"/>
    <p:sldId id="275" r:id="rId10"/>
    <p:sldId id="276" r:id="rId11"/>
    <p:sldId id="277" r:id="rId12"/>
    <p:sldId id="270" r:id="rId13"/>
    <p:sldId id="271" r:id="rId14"/>
    <p:sldId id="280" r:id="rId15"/>
    <p:sldId id="281" r:id="rId16"/>
    <p:sldId id="285" r:id="rId17"/>
    <p:sldId id="286" r:id="rId18"/>
    <p:sldId id="287" r:id="rId19"/>
    <p:sldId id="288" r:id="rId20"/>
    <p:sldId id="260" r:id="rId21"/>
    <p:sldId id="263" r:id="rId22"/>
    <p:sldId id="261" r:id="rId23"/>
    <p:sldId id="264" r:id="rId24"/>
    <p:sldId id="265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84114" autoAdjust="0"/>
  </p:normalViewPr>
  <p:slideViewPr>
    <p:cSldViewPr>
      <p:cViewPr>
        <p:scale>
          <a:sx n="78" d="100"/>
          <a:sy n="78" d="100"/>
        </p:scale>
        <p:origin x="-273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13B4A-20ED-4FAB-AE5C-20FF3D26626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AB040-8F16-4B9D-9B96-C9E6E5432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8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.onedu.ru/course/view.php?id=107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/>
              <a:t>В основу данного материала был положен документ «Создание материалов для урока в конструкторе CORE», разработанный для слушателей курса </a:t>
            </a:r>
            <a:r>
              <a:rPr lang="ru-RU" sz="1200" b="1" dirty="0" smtClean="0">
                <a:hlinkClick r:id="rId3"/>
              </a:rPr>
              <a:t>Дистанционное обучение: организационные, психолого-педагогические, методические аспекты</a:t>
            </a:r>
            <a:r>
              <a:rPr lang="ru-RU" sz="1200" b="1" dirty="0" smtClean="0"/>
              <a:t> АО ИОО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AB040-8F16-4B9D-9B96-C9E6E5432B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259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Более подробно эта информация в</a:t>
            </a:r>
            <a:r>
              <a:rPr lang="ru-RU" baseline="0" dirty="0" smtClean="0"/>
              <a:t> документе </a:t>
            </a:r>
            <a:r>
              <a:rPr lang="ru-RU" dirty="0" smtClean="0"/>
              <a:t>Создание материалов для урока в конструкторе CORE.pdf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AB040-8F16-4B9D-9B96-C9E6E5432B3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52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Более подробно эта информация в</a:t>
            </a:r>
            <a:r>
              <a:rPr lang="ru-RU" baseline="0" dirty="0" smtClean="0"/>
              <a:t> документе </a:t>
            </a:r>
            <a:r>
              <a:rPr lang="ru-RU" dirty="0" smtClean="0"/>
              <a:t>Создание материалов для урока в конструкторе CORE.pdf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AB040-8F16-4B9D-9B96-C9E6E5432B3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197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Более подробно эта информация в</a:t>
            </a:r>
            <a:r>
              <a:rPr lang="ru-RU" baseline="0" dirty="0" smtClean="0"/>
              <a:t> документе </a:t>
            </a:r>
            <a:r>
              <a:rPr lang="ru-RU" dirty="0" smtClean="0"/>
              <a:t>Создание материалов для урока в конструкторе CORE.pdf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AB040-8F16-4B9D-9B96-C9E6E5432B3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092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 посмотреть результаты как по всему классу, так и по каждому ученику в отдельности.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Более подробно эта информация в</a:t>
            </a:r>
            <a:r>
              <a:rPr lang="ru-RU" baseline="0" dirty="0" smtClean="0"/>
              <a:t> документе </a:t>
            </a:r>
            <a:r>
              <a:rPr lang="ru-RU" dirty="0" smtClean="0"/>
              <a:t>Создание материалов для урока в конструкторе CORE.pdf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AB040-8F16-4B9D-9B96-C9E6E5432B3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76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российском образовательном пространстве существует отечественный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конструктор сложных интерактивных образовательных единиц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</a:t>
            </a:r>
          </a:p>
          <a:p>
            <a:pPr fontAlgn="base"/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это онлайн-платформа конструирования образовательных материалов и проверки знаний с обратной связью и электронным журналом.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Данный конструктор был создан в рамках проекта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«Национальная Открытая Школа»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AB040-8F16-4B9D-9B96-C9E6E5432B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9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</a:t>
            </a:r>
            <a:r>
              <a:rPr lang="ru-RU" baseline="0" dirty="0" smtClean="0"/>
              <a:t> это далеко не все возможности которые предоставляет данная платформа.</a:t>
            </a:r>
          </a:p>
          <a:p>
            <a:endParaRPr lang="ru-RU" baseline="0" dirty="0" smtClean="0"/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 сейчас — это онлайн-платформа для запуска курсов, которая разработана для создания, совершенствования и эффективной передачи образовательных материалов. Создавать свой курс возможно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бесплатной версии, но для з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апуска обучения требуется перейти на один из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платных тарифов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далее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рассмотрим только возможности бесплатного тарифа.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AB040-8F16-4B9D-9B96-C9E6E5432B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1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 создании аккаунта</a:t>
            </a:r>
            <a:r>
              <a:rPr lang="ru-RU" baseline="0" dirty="0" smtClean="0"/>
              <a:t> подробнее в документе </a:t>
            </a:r>
            <a:r>
              <a:rPr lang="en-US" baseline="0" dirty="0" smtClean="0"/>
              <a:t>pdf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Выбираем панель «Пустой урок»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AB040-8F16-4B9D-9B96-C9E6E5432B3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центре расположено поле урока. Именно его Вы будете наполнять различной информацией и упражнениями.</a:t>
            </a:r>
          </a:p>
          <a:p>
            <a:r>
              <a:rPr lang="ru-RU" baseline="0" dirty="0" smtClean="0"/>
              <a:t>В бесплатной версии нельзя менять страницы местами, поэтому следует заранее определить порядок работы на уроке.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Слева размещены инструменты для урока. Они сформированы в блоки: информационные блоки, задания и тесты, рефлексия.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Справа есть выплывающее поле для окончательного монтирования/настройки урока. Здесь Вы можете просмотреть Ваш урок, заложить время урока, опубликовать его, просмотреть, как Ваши ученики справились с заданиями и др.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AB040-8F16-4B9D-9B96-C9E6E5432B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3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Инструменты урока находятся в левой части открывающегося</a:t>
            </a:r>
            <a:r>
              <a:rPr lang="ru-RU" sz="1200" baseline="0" dirty="0" smtClean="0"/>
              <a:t> окна</a:t>
            </a:r>
            <a:r>
              <a:rPr lang="ru-RU" sz="120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Чтобы</a:t>
            </a:r>
            <a:r>
              <a:rPr lang="ru-RU" baseline="0" dirty="0" smtClean="0"/>
              <a:t> разместить блок в уроке достаточно «перетащить» его в поле урока.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Блоки можно редактировать.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AB040-8F16-4B9D-9B96-C9E6E5432B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09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Инструменты урока находятся в левой части открывающегося</a:t>
            </a:r>
            <a:r>
              <a:rPr lang="ru-RU" sz="1200" baseline="0" dirty="0" smtClean="0"/>
              <a:t> окна</a:t>
            </a:r>
            <a:r>
              <a:rPr lang="ru-RU" sz="1200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Чтобы</a:t>
            </a:r>
            <a:r>
              <a:rPr lang="ru-RU" baseline="0" dirty="0" smtClean="0"/>
              <a:t> разместить блок в уроке достаточно «перетащить» его в поле урока.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Блоки можно редактировать.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Удобным является то, что можно просто указать ссылку на материал сети Интернет, и нужный материал будет размещён в уроке.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AB040-8F16-4B9D-9B96-C9E6E5432B3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09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Более подробно работа с упражнениями представлена в документе Создание материалов для урока в конструкторе CORE.pdf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AB040-8F16-4B9D-9B96-C9E6E5432B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41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Более подробно работа с упражнениями представлена в документе Создание материалов для урока в конструкторе CORE.pdf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AB040-8F16-4B9D-9B96-C9E6E5432B3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4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brary.coreapp.ai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reapp.ai/app/player/lesson/5ecfba222978a59f920d969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4792" y="5053051"/>
            <a:ext cx="8241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Материал подготовила учитель начальных классов </a:t>
            </a:r>
            <a:br>
              <a:rPr lang="ru-RU" b="1" dirty="0" smtClean="0"/>
            </a:br>
            <a:r>
              <a:rPr lang="ru-RU" b="1" dirty="0" smtClean="0"/>
              <a:t>Муниципального бюджетного общеобразовательного учреждения </a:t>
            </a:r>
          </a:p>
          <a:p>
            <a:pPr algn="ctr"/>
            <a:r>
              <a:rPr lang="ru-RU" b="1" dirty="0" smtClean="0"/>
              <a:t>муниципального образования «Город Архангельск» </a:t>
            </a:r>
            <a:br>
              <a:rPr lang="ru-RU" b="1" dirty="0" smtClean="0"/>
            </a:br>
            <a:r>
              <a:rPr lang="ru-RU" b="1" dirty="0" smtClean="0"/>
              <a:t>«Гимназия № 21 </a:t>
            </a:r>
            <a:r>
              <a:rPr lang="ru-RU" b="1" dirty="0" smtClean="0"/>
              <a:t>имени лауреата </a:t>
            </a:r>
            <a:r>
              <a:rPr lang="ru-RU" b="1" dirty="0" smtClean="0"/>
              <a:t>Нобелевской премии </a:t>
            </a:r>
            <a:r>
              <a:rPr lang="ru-RU" b="1" dirty="0" err="1" smtClean="0"/>
              <a:t>И.А.Бродского</a:t>
            </a:r>
            <a:r>
              <a:rPr lang="ru-RU" b="1" dirty="0" smtClean="0"/>
              <a:t>»</a:t>
            </a:r>
          </a:p>
          <a:p>
            <a:pPr algn="ctr"/>
            <a:r>
              <a:rPr lang="ru-RU" b="1" dirty="0" smtClean="0"/>
              <a:t>Зуева Таисия Владимировна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4792" y="836712"/>
            <a:ext cx="8313672" cy="39604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Конструктор</a:t>
            </a:r>
            <a:endParaRPr lang="ru-RU" sz="5400" b="1" dirty="0" smtClean="0">
              <a:ln w="24500" cmpd="dbl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24500" cmpd="dbl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24500" cmpd="dbl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CORE</a:t>
            </a:r>
            <a:r>
              <a:rPr lang="ru-RU" sz="5400" b="1" cap="none" spc="0" dirty="0" smtClean="0">
                <a:ln w="24500" cmpd="dbl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24500" cmpd="dbl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7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835696" y="413792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</a:rPr>
              <a:t>Рефлексия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5201" y="1425550"/>
            <a:ext cx="59046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Разработчики продумали и этап рефлексии интерактивного урока.</a:t>
            </a:r>
          </a:p>
          <a:p>
            <a:endParaRPr lang="ru-RU" dirty="0"/>
          </a:p>
          <a:p>
            <a:r>
              <a:rPr lang="ru-RU" dirty="0" smtClean="0"/>
              <a:t>Блок Опрос позволяет получить обратную связь от учеников после урока или на отдельном его этапе.</a:t>
            </a:r>
          </a:p>
          <a:p>
            <a:endParaRPr lang="ru-RU" dirty="0"/>
          </a:p>
          <a:p>
            <a:r>
              <a:rPr lang="ru-RU" dirty="0" smtClean="0"/>
              <a:t>Блок Обратная связь даёт возможность ученику оценить свою работу на уроке, а также позволяет учителю собрать иную информацию от обучающихся в свободной форме.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3" y="2340078"/>
            <a:ext cx="2414766" cy="209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2888"/>
            <a:ext cx="1209675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35696" y="413792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 smtClean="0">
                <a:solidFill>
                  <a:srgbClr val="002060"/>
                </a:solidFill>
              </a:rPr>
              <a:t>     Настройка урока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37212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Заключительный этап работы над интерактивным уроком – его настройка.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6088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             Как поделиться  уроком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412776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200" b="1" dirty="0"/>
              <a:t>Создав интерактивный </a:t>
            </a:r>
            <a:r>
              <a:rPr lang="ru-RU" sz="2200" b="1" dirty="0" smtClean="0"/>
              <a:t>урок,  </a:t>
            </a:r>
            <a:r>
              <a:rPr lang="ru-RU" sz="2200" b="1" dirty="0"/>
              <a:t>учитель может отправить его </a:t>
            </a:r>
            <a:r>
              <a:rPr lang="ru-RU" sz="2200" b="1" dirty="0" smtClean="0"/>
              <a:t>ученикам</a:t>
            </a:r>
            <a:r>
              <a:rPr lang="ru-RU" sz="2200" b="1" dirty="0"/>
              <a:t> </a:t>
            </a:r>
            <a:r>
              <a:rPr lang="ru-RU" sz="2200" b="1" dirty="0" smtClean="0"/>
              <a:t>или другим учителям.</a:t>
            </a:r>
          </a:p>
          <a:p>
            <a:pPr fontAlgn="base"/>
            <a:endParaRPr lang="ru-RU" sz="2200" b="1" dirty="0" smtClean="0"/>
          </a:p>
          <a:p>
            <a:pPr fontAlgn="base"/>
            <a:endParaRPr lang="ru-RU" sz="2200" b="1" dirty="0"/>
          </a:p>
          <a:p>
            <a:pPr fontAlgn="base"/>
            <a:endParaRPr lang="ru-RU" sz="2200" b="1" dirty="0" smtClean="0"/>
          </a:p>
          <a:p>
            <a:pPr fontAlgn="base"/>
            <a:endParaRPr lang="ru-RU" sz="2200" b="1" dirty="0"/>
          </a:p>
          <a:p>
            <a:pPr fontAlgn="base"/>
            <a:endParaRPr lang="ru-RU" sz="2200" b="1" dirty="0" smtClean="0"/>
          </a:p>
          <a:p>
            <a:pPr fontAlgn="base"/>
            <a:endParaRPr lang="ru-RU" sz="2200" b="1" dirty="0"/>
          </a:p>
          <a:p>
            <a:pPr fontAlgn="base"/>
            <a:endParaRPr lang="ru-RU" sz="2200" b="1" dirty="0" smtClean="0"/>
          </a:p>
          <a:p>
            <a:pPr fontAlgn="base"/>
            <a:endParaRPr lang="ru-RU" sz="2200" b="1" dirty="0"/>
          </a:p>
          <a:p>
            <a:pPr fontAlgn="base"/>
            <a:endParaRPr lang="ru-RU" sz="2200" b="1" dirty="0" smtClean="0"/>
          </a:p>
          <a:p>
            <a:pPr fontAlgn="base"/>
            <a:endParaRPr lang="ru-RU" sz="2200" b="1" dirty="0"/>
          </a:p>
          <a:p>
            <a:pPr fontAlgn="base"/>
            <a:endParaRPr lang="ru-RU" sz="2200" b="1" dirty="0" smtClean="0"/>
          </a:p>
          <a:p>
            <a:pPr fontAlgn="base"/>
            <a:r>
              <a:rPr lang="ru-RU" sz="2200" b="1" dirty="0" smtClean="0"/>
              <a:t>Получив </a:t>
            </a:r>
            <a:r>
              <a:rPr lang="ru-RU" sz="2200" b="1" dirty="0"/>
              <a:t>ссылку, ученики могут начать работу над заданиями учителя.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44" y="2276872"/>
            <a:ext cx="7062365" cy="315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8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4" y="1484784"/>
            <a:ext cx="4361184" cy="412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40" y="1515993"/>
            <a:ext cx="38884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Для работы учащимся </a:t>
            </a:r>
            <a:endParaRPr lang="ru-RU" sz="2200" b="1" dirty="0" smtClean="0"/>
          </a:p>
          <a:p>
            <a:r>
              <a:rPr lang="ru-RU" sz="2200" b="1" dirty="0" smtClean="0"/>
              <a:t>не обязательно</a:t>
            </a:r>
          </a:p>
          <a:p>
            <a:r>
              <a:rPr lang="ru-RU" sz="2200" b="1" dirty="0" smtClean="0"/>
              <a:t>создавать </a:t>
            </a:r>
            <a:r>
              <a:rPr lang="ru-RU" sz="2200" b="1" dirty="0"/>
              <a:t>свой аккаунт. </a:t>
            </a:r>
            <a:endParaRPr lang="ru-RU" sz="2200" b="1" dirty="0" smtClean="0"/>
          </a:p>
          <a:p>
            <a:r>
              <a:rPr lang="ru-RU" sz="2200" b="1" dirty="0" smtClean="0"/>
              <a:t>Достаточно </a:t>
            </a:r>
            <a:r>
              <a:rPr lang="ru-RU" sz="2200" b="1" dirty="0"/>
              <a:t>выбрать вариант </a:t>
            </a:r>
            <a:endParaRPr lang="ru-RU" sz="2200" b="1" dirty="0" smtClean="0"/>
          </a:p>
          <a:p>
            <a:r>
              <a:rPr lang="ru-RU" sz="2200" b="1" dirty="0" smtClean="0"/>
              <a:t>«Войти без регистрации» 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Но учителю для проверки работ необходимо попросить детей, чтобы они </a:t>
            </a:r>
          </a:p>
          <a:p>
            <a:r>
              <a:rPr lang="ru-RU" sz="2200" b="1" dirty="0"/>
              <a:t>в</a:t>
            </a:r>
            <a:r>
              <a:rPr lang="ru-RU" sz="2200" b="1" dirty="0" smtClean="0"/>
              <a:t>писали свою фамилию и  </a:t>
            </a:r>
          </a:p>
          <a:p>
            <a:r>
              <a:rPr lang="ru-RU" sz="2200" b="1" dirty="0" smtClean="0"/>
              <a:t>имя.</a:t>
            </a:r>
            <a:endParaRPr lang="ru-RU" sz="22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             Как поделиться  уроком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09600" y="1169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</a:rPr>
              <a:t>Проверка заданий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259950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Уже во время выполнения учащимися заданий урока учитель </a:t>
            </a:r>
            <a:r>
              <a:rPr lang="ru-RU" sz="2200" b="1" dirty="0"/>
              <a:t>получает оперативную статистику о работе учеников.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32" y="2029391"/>
            <a:ext cx="5905086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CORE</a:t>
            </a:r>
            <a:r>
              <a:rPr lang="ru-RU" sz="2200" b="1" dirty="0" smtClean="0"/>
              <a:t>  даёт возможность не только построить интерактивный урок, но и провести онлайн интеллектуальное состязание.</a:t>
            </a:r>
          </a:p>
          <a:p>
            <a:pPr marL="0" indent="0">
              <a:buNone/>
            </a:pPr>
            <a:r>
              <a:rPr lang="ru-RU" sz="2200" b="1" dirty="0" smtClean="0"/>
              <a:t>Примером такого состязания стало проведение многопредметного интеллектуального марафона «Хочу всё знать!» для учащихся 3-х классов образовательных учреждений г. Архангельска в ноябре 2020 г.</a:t>
            </a:r>
          </a:p>
          <a:p>
            <a:pPr marL="0" indent="0">
              <a:buNone/>
            </a:pPr>
            <a:endParaRPr lang="ru-RU" sz="22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1169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</a:rPr>
              <a:t>Из опыта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2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1169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</a:rPr>
              <a:t>Из опыта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7" y="1259950"/>
            <a:ext cx="3533728" cy="31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59950"/>
            <a:ext cx="2063384" cy="155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37" y="2993462"/>
            <a:ext cx="2057645" cy="155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76" y="1259950"/>
            <a:ext cx="2052924" cy="155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7331" y="4546022"/>
            <a:ext cx="85718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Марафон проходил в три раунда.</a:t>
            </a:r>
            <a:endParaRPr lang="ru-RU" b="1" dirty="0"/>
          </a:p>
          <a:p>
            <a:r>
              <a:rPr lang="ru-RU" b="1" dirty="0" smtClean="0"/>
              <a:t>Заранее участникам было предложено познакомиться с платформой, выполнив </a:t>
            </a:r>
          </a:p>
          <a:p>
            <a:r>
              <a:rPr lang="ru-RU" b="1" dirty="0" smtClean="0"/>
              <a:t>задания Разминки. </a:t>
            </a:r>
            <a:br>
              <a:rPr lang="ru-RU" b="1" dirty="0" smtClean="0"/>
            </a:br>
            <a:r>
              <a:rPr lang="ru-RU" b="1" dirty="0" smtClean="0"/>
              <a:t>Кроме того участники получили инструкцию и ссылки для прохождения каждого раунда.</a:t>
            </a:r>
          </a:p>
          <a:p>
            <a:r>
              <a:rPr lang="ru-RU" b="1" dirty="0" smtClean="0"/>
              <a:t>В день проведения марафона ссылки последовательно «включались», и участники выполняли задания.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310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1169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</a:rPr>
              <a:t>Из опыта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7331" y="4546022"/>
            <a:ext cx="857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то время, как участники выполняли задания, жюри анализировало работы, работало над формированием рейтинговой таблицы.</a:t>
            </a:r>
            <a:endParaRPr lang="ru-RU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9950"/>
            <a:ext cx="8490223" cy="281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8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1169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</a:rPr>
              <a:t>Из опыта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7" y="1259950"/>
            <a:ext cx="3533728" cy="31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/>
              <a:t>Полученный опыт заставил нас двигаться дальше.</a:t>
            </a:r>
          </a:p>
          <a:p>
            <a:pPr marL="0" indent="0">
              <a:buNone/>
            </a:pPr>
            <a:r>
              <a:rPr lang="ru-RU" sz="2200" b="1" dirty="0" smtClean="0"/>
              <a:t>Мы познакомились с библиотекой интерактивных уроков </a:t>
            </a:r>
            <a:r>
              <a:rPr lang="en-US" sz="2200" b="1" dirty="0" smtClean="0"/>
              <a:t>CORE</a:t>
            </a:r>
          </a:p>
          <a:p>
            <a:pPr marL="0" indent="0">
              <a:buNone/>
            </a:pPr>
            <a:r>
              <a:rPr lang="en-US" sz="2200" b="1" dirty="0">
                <a:hlinkClick r:id="rId4"/>
              </a:rPr>
              <a:t>https://library.coreapp.ai</a:t>
            </a:r>
            <a:r>
              <a:rPr lang="en-US" sz="2200" b="1" dirty="0" smtClean="0">
                <a:hlinkClick r:id="rId4"/>
              </a:rPr>
              <a:t>/</a:t>
            </a:r>
            <a:endParaRPr lang="en-US" sz="2200" b="1" dirty="0" smtClean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ru-RU" sz="2200" b="1" dirty="0" smtClean="0"/>
              <a:t>Учителя, которые познакомились с </a:t>
            </a:r>
            <a:r>
              <a:rPr lang="en-US" sz="2200" b="1" dirty="0" smtClean="0"/>
              <a:t>CORE</a:t>
            </a:r>
            <a:r>
              <a:rPr lang="ru-RU" sz="2200" b="1" dirty="0" smtClean="0"/>
              <a:t>, творят чудеса!</a:t>
            </a:r>
          </a:p>
          <a:p>
            <a:pPr marL="0" indent="0">
              <a:buNone/>
            </a:pP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9770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1169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</a:rPr>
              <a:t>Из опыта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09600" y="1052736"/>
            <a:ext cx="807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/>
              <a:t>На следующих слайдах представлены примеры заданий урока</a:t>
            </a:r>
          </a:p>
          <a:p>
            <a:pPr marL="0" indent="0">
              <a:buNone/>
            </a:pPr>
            <a:r>
              <a:rPr lang="ru-RU" sz="2200" b="1" dirty="0" smtClean="0"/>
              <a:t>Окружающего мира в 4 классе «Планеты Солнечной системы»</a:t>
            </a:r>
          </a:p>
          <a:p>
            <a:pPr marL="0" indent="0">
              <a:buNone/>
            </a:pPr>
            <a:endParaRPr lang="ru-RU" sz="2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64" y="1916832"/>
            <a:ext cx="7416824" cy="40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6259409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https://coreapp.ai/app/player/lesson/5ecfba222978a59f920d969a</a:t>
            </a:r>
            <a:r>
              <a:rPr lang="ru-RU" dirty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795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6" y="1124744"/>
            <a:ext cx="888952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129782" y="33901"/>
            <a:ext cx="4014218" cy="2470347"/>
            <a:chOff x="5129782" y="33901"/>
            <a:chExt cx="4014218" cy="2470347"/>
          </a:xfrm>
        </p:grpSpPr>
        <p:pic>
          <p:nvPicPr>
            <p:cNvPr id="1027" name="Picture 3" descr="C:\Users\Администратор\Desktop\21m-800x80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3653" y="33901"/>
              <a:ext cx="2470347" cy="2470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Администратор\Desktop\constructor-761618_960_72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782" y="613296"/>
              <a:ext cx="1818482" cy="1022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50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20" b="18044"/>
          <a:stretch/>
        </p:blipFill>
        <p:spPr bwMode="auto">
          <a:xfrm>
            <a:off x="1979712" y="302676"/>
            <a:ext cx="6128755" cy="121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4" y="1772816"/>
            <a:ext cx="891409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5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        Интерактивные задания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5" y="2132856"/>
            <a:ext cx="8957161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9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9" y="214398"/>
            <a:ext cx="8856000" cy="2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2"/>
          <a:stretch/>
        </p:blipFill>
        <p:spPr bwMode="auto">
          <a:xfrm>
            <a:off x="136589" y="2820953"/>
            <a:ext cx="8873436" cy="28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3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Тесты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6" y="1700808"/>
            <a:ext cx="8920670" cy="497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189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Задание на заполнение пробелов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0296"/>
            <a:ext cx="8712968" cy="40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8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628800"/>
            <a:ext cx="7272808" cy="39604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Творите чудеса 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вместе с</a:t>
            </a:r>
          </a:p>
          <a:p>
            <a:pPr algn="ctr"/>
            <a:r>
              <a:rPr lang="en-US" sz="5400" b="1" cap="none" spc="0" dirty="0">
                <a:ln w="24500" cmpd="dbl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24500" cmpd="dbl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CORE</a:t>
            </a:r>
            <a:r>
              <a:rPr lang="ru-RU" sz="5400" b="1" cap="none" spc="0" dirty="0" smtClean="0">
                <a:ln w="24500" cmpd="dbl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24500" cmpd="dbl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5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Возможности </a:t>
            </a:r>
            <a:r>
              <a:rPr lang="en-US" b="1" dirty="0" smtClean="0">
                <a:solidFill>
                  <a:srgbClr val="002060"/>
                </a:solidFill>
              </a:rPr>
              <a:t>Core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С </a:t>
            </a:r>
            <a:r>
              <a:rPr lang="ru-RU" sz="2400" b="1" dirty="0"/>
              <a:t>помощью данной платформы </a:t>
            </a:r>
            <a:r>
              <a:rPr lang="ru-RU" sz="2400" b="1" dirty="0" smtClean="0"/>
              <a:t>учитель может: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- </a:t>
            </a:r>
            <a:r>
              <a:rPr lang="en-US" sz="2400" b="1" dirty="0" smtClean="0"/>
              <a:t>c</a:t>
            </a:r>
            <a:r>
              <a:rPr lang="ru-RU" sz="2400" b="1" dirty="0" err="1" smtClean="0"/>
              <a:t>оздавать</a:t>
            </a:r>
            <a:r>
              <a:rPr lang="ru-RU" sz="2400" b="1" dirty="0" smtClean="0"/>
              <a:t> </a:t>
            </a:r>
            <a:r>
              <a:rPr lang="ru-RU" sz="2400" b="1" dirty="0"/>
              <a:t>интерактивные и эффективные уроки;</a:t>
            </a:r>
            <a:br>
              <a:rPr lang="ru-RU" sz="2400" b="1" dirty="0"/>
            </a:br>
            <a:r>
              <a:rPr lang="ru-RU" sz="2400" b="1" dirty="0" smtClean="0"/>
              <a:t>- </a:t>
            </a:r>
            <a:r>
              <a:rPr lang="ru-RU" sz="2400" b="1" dirty="0"/>
              <a:t>и</a:t>
            </a:r>
            <a:r>
              <a:rPr lang="ru-RU" sz="2400" b="1" dirty="0" smtClean="0"/>
              <a:t>нтегрировать </a:t>
            </a:r>
            <a:r>
              <a:rPr lang="ru-RU" sz="2400" b="1" dirty="0"/>
              <a:t>свои уроки с такими платформами как </a:t>
            </a:r>
            <a:r>
              <a:rPr lang="ru-RU" sz="2400" b="1" dirty="0" err="1"/>
              <a:t>Zoom</a:t>
            </a:r>
            <a:r>
              <a:rPr lang="ru-RU" sz="2400" b="1" dirty="0"/>
              <a:t>, </a:t>
            </a:r>
            <a:r>
              <a:rPr lang="ru-RU" sz="2400" b="1" dirty="0" err="1"/>
              <a:t>Wordwall</a:t>
            </a:r>
            <a:r>
              <a:rPr lang="ru-RU" sz="2400" b="1" dirty="0"/>
              <a:t>, </a:t>
            </a:r>
            <a:r>
              <a:rPr lang="ru-RU" sz="2400" b="1" dirty="0" err="1"/>
              <a:t>Learningapps</a:t>
            </a:r>
            <a:r>
              <a:rPr lang="ru-RU" sz="2400" b="1" dirty="0"/>
              <a:t>, </a:t>
            </a:r>
            <a:r>
              <a:rPr lang="ru-RU" sz="2400" b="1" dirty="0" err="1"/>
              <a:t>Tilda</a:t>
            </a:r>
            <a:r>
              <a:rPr lang="ru-RU" sz="2400" b="1" dirty="0"/>
              <a:t> и </a:t>
            </a:r>
            <a:r>
              <a:rPr lang="ru-RU" sz="2400" b="1" dirty="0" err="1"/>
              <a:t>др</a:t>
            </a:r>
            <a:r>
              <a:rPr lang="ru-RU" sz="2400" b="1" dirty="0"/>
              <a:t>;</a:t>
            </a:r>
            <a:br>
              <a:rPr lang="ru-RU" sz="2400" b="1" dirty="0"/>
            </a:br>
            <a:r>
              <a:rPr lang="ru-RU" sz="2400" b="1" dirty="0" smtClean="0"/>
              <a:t>- проводить </a:t>
            </a:r>
            <a:r>
              <a:rPr lang="ru-RU" sz="2400" b="1" dirty="0" err="1"/>
              <a:t>вебинары</a:t>
            </a:r>
            <a:r>
              <a:rPr lang="ru-RU" sz="2400" b="1" dirty="0"/>
              <a:t>;</a:t>
            </a:r>
            <a:br>
              <a:rPr lang="ru-RU" sz="2400" b="1" dirty="0"/>
            </a:br>
            <a:r>
              <a:rPr lang="ru-RU" sz="2400" b="1" dirty="0" smtClean="0"/>
              <a:t>- разрабатывать </a:t>
            </a:r>
            <a:r>
              <a:rPr lang="ru-RU" sz="2400" b="1" dirty="0"/>
              <a:t>и запускать курсы;</a:t>
            </a:r>
            <a:br>
              <a:rPr lang="ru-RU" sz="2400" b="1" dirty="0"/>
            </a:br>
            <a:r>
              <a:rPr lang="ru-RU" sz="2400" b="1" dirty="0" smtClean="0"/>
              <a:t>- анализировать успеваемость </a:t>
            </a:r>
            <a:r>
              <a:rPr lang="ru-RU" sz="2400" b="1" dirty="0"/>
              <a:t>учеников;</a:t>
            </a:r>
            <a:br>
              <a:rPr lang="ru-RU" sz="2400" b="1" dirty="0"/>
            </a:br>
            <a:r>
              <a:rPr lang="ru-RU" sz="2400" b="1" dirty="0" smtClean="0"/>
              <a:t>- делать </a:t>
            </a:r>
            <a:r>
              <a:rPr lang="ru-RU" sz="2400" b="1" dirty="0"/>
              <a:t>выгрузку данных прохождения;</a:t>
            </a:r>
            <a:br>
              <a:rPr lang="ru-RU" sz="2400" b="1" dirty="0"/>
            </a:br>
            <a:r>
              <a:rPr lang="ru-RU" sz="2400" b="1" dirty="0" smtClean="0"/>
              <a:t>- использовать </a:t>
            </a:r>
            <a:r>
              <a:rPr lang="ru-RU" sz="2400" b="1" dirty="0"/>
              <a:t>диалоговый тренажер — игровой симулятор, для интенсивного и интерактивного </a:t>
            </a:r>
            <a:r>
              <a:rPr lang="ru-RU" sz="2400" b="1" dirty="0" smtClean="0"/>
              <a:t>обучения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4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После создания своего аккаунта </a:t>
            </a:r>
            <a:r>
              <a:rPr lang="ru-RU" sz="2400" b="1" dirty="0" smtClean="0"/>
              <a:t>на платформе можно начать создавать свой интерактивный урок.</a:t>
            </a:r>
            <a:br>
              <a:rPr lang="ru-RU" sz="2400" b="1" dirty="0" smtClean="0"/>
            </a:br>
            <a:r>
              <a:rPr lang="ru-RU" sz="2400" b="1" dirty="0" smtClean="0"/>
              <a:t>Эта работа похожа на работу с конструктором – из деталей  можно собрать целостный продукт, в нашем случае, урок.</a:t>
            </a:r>
            <a:endParaRPr lang="ru-RU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413792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</a:rPr>
              <a:t>   Конструктор уроков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4921564" cy="38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6136" y="2636912"/>
            <a:ext cx="30963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Так выглядит панель уроков.</a:t>
            </a:r>
          </a:p>
          <a:p>
            <a:endParaRPr lang="ru-RU" sz="2200" dirty="0"/>
          </a:p>
          <a:p>
            <a:pPr fontAlgn="base"/>
            <a:endParaRPr lang="ru-RU" sz="2200" dirty="0" smtClean="0"/>
          </a:p>
          <a:p>
            <a:pPr fontAlgn="base"/>
            <a:endParaRPr lang="ru-RU" sz="2200" dirty="0"/>
          </a:p>
          <a:p>
            <a:pPr fontAlgn="base"/>
            <a:endParaRPr lang="ru-RU" sz="2200" dirty="0" smtClean="0"/>
          </a:p>
          <a:p>
            <a:pPr fontAlgn="base"/>
            <a:r>
              <a:rPr lang="ru-RU" sz="2200" dirty="0" smtClean="0"/>
              <a:t>Платформа предлагает воспользоваться </a:t>
            </a:r>
            <a:r>
              <a:rPr lang="ru-RU" sz="2200" dirty="0"/>
              <a:t>шаблонами или начать конструирование урока с нуля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796136" y="3212976"/>
            <a:ext cx="1296144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5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413792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</a:rPr>
              <a:t>Страница урока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0012" y="5685154"/>
            <a:ext cx="54282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Так выглядит страница урока.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01104"/>
            <a:ext cx="4409112" cy="454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41" y="1001104"/>
            <a:ext cx="1181431" cy="557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2888"/>
            <a:ext cx="1209675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2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388" y="413792"/>
            <a:ext cx="72361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Информационные блоки</a:t>
            </a:r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9" y="1175176"/>
            <a:ext cx="2498183" cy="542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1196752"/>
            <a:ext cx="602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Текстовый блок даёт возможность вставить формулу и</a:t>
            </a:r>
          </a:p>
          <a:p>
            <a:r>
              <a:rPr lang="ru-RU" dirty="0"/>
              <a:t>ф</a:t>
            </a:r>
            <a:r>
              <a:rPr lang="ru-RU" dirty="0" smtClean="0"/>
              <a:t>орматировать текст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1698"/>
            <a:ext cx="4852972" cy="46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2566645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Инструктивный блок позволяет включить</a:t>
            </a:r>
          </a:p>
          <a:p>
            <a:r>
              <a:rPr lang="ru-RU" dirty="0" smtClean="0"/>
              <a:t>следующую информацию: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46900"/>
            <a:ext cx="2260684" cy="209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67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9" y="1175176"/>
            <a:ext cx="2498183" cy="542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4377" y="3300460"/>
            <a:ext cx="6330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Блок </a:t>
            </a:r>
            <a:r>
              <a:rPr lang="ru-RU" dirty="0" err="1" smtClean="0"/>
              <a:t>Медиафайл</a:t>
            </a:r>
            <a:r>
              <a:rPr lang="ru-RU" dirty="0" smtClean="0"/>
              <a:t> даёт возможность загрузить файлы формата</a:t>
            </a:r>
          </a:p>
          <a:p>
            <a:r>
              <a:rPr lang="ru-RU" dirty="0" smtClean="0"/>
              <a:t>.</a:t>
            </a:r>
            <a:r>
              <a:rPr lang="en-US" dirty="0" smtClean="0"/>
              <a:t>mp4</a:t>
            </a:r>
            <a:r>
              <a:rPr lang="ru-RU" dirty="0" smtClean="0"/>
              <a:t>, </a:t>
            </a:r>
            <a:r>
              <a:rPr lang="en-US" dirty="0"/>
              <a:t>.</a:t>
            </a:r>
            <a:r>
              <a:rPr lang="en-US" dirty="0" smtClean="0"/>
              <a:t>mp3, .wav </a:t>
            </a:r>
            <a:r>
              <a:rPr lang="ru-RU" dirty="0" smtClean="0"/>
              <a:t>(до 100  </a:t>
            </a:r>
            <a:r>
              <a:rPr lang="en-US" dirty="0" smtClean="0"/>
              <a:t>Mb)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14377" y="4293096"/>
            <a:ext cx="6299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Блок Изображение позволяет размещать материалы с </a:t>
            </a:r>
            <a:r>
              <a:rPr lang="ru-RU" dirty="0" err="1" smtClean="0"/>
              <a:t>расши</a:t>
            </a:r>
            <a:r>
              <a:rPr lang="ru-RU" dirty="0" smtClean="0"/>
              <a:t>-</a:t>
            </a:r>
          </a:p>
          <a:p>
            <a:r>
              <a:rPr lang="ru-RU" dirty="0" smtClean="0"/>
              <a:t>Рением</a:t>
            </a:r>
            <a:r>
              <a:rPr lang="en-US" dirty="0"/>
              <a:t> </a:t>
            </a:r>
            <a:r>
              <a:rPr lang="en-US" dirty="0" smtClean="0"/>
              <a:t> .jpg,  .jpeg,  .</a:t>
            </a:r>
            <a:r>
              <a:rPr lang="en-US" dirty="0" err="1" smtClean="0"/>
              <a:t>png</a:t>
            </a:r>
            <a:r>
              <a:rPr lang="en-US" dirty="0" smtClean="0"/>
              <a:t>,  .gif  </a:t>
            </a:r>
            <a:r>
              <a:rPr lang="ru-RU" dirty="0" smtClean="0"/>
              <a:t>(не более 5 </a:t>
            </a:r>
            <a:r>
              <a:rPr lang="en-US" dirty="0" smtClean="0"/>
              <a:t>Mb</a:t>
            </a:r>
            <a:r>
              <a:rPr lang="ru-RU" dirty="0" smtClean="0"/>
              <a:t>)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22385" y="5024812"/>
            <a:ext cx="6100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Блок Упражнение даёт возможность загрузить упражнение </a:t>
            </a:r>
            <a:br>
              <a:rPr lang="ru-RU" dirty="0" smtClean="0"/>
            </a:br>
            <a:r>
              <a:rPr lang="ru-RU" dirty="0" smtClean="0"/>
              <a:t>сервисов </a:t>
            </a:r>
            <a:r>
              <a:rPr lang="en-US" dirty="0" err="1" smtClean="0"/>
              <a:t>Learningapps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err="1" smtClean="0"/>
              <a:t>Wordwall</a:t>
            </a:r>
            <a:r>
              <a:rPr lang="en-US" dirty="0" smtClean="0"/>
              <a:t> </a:t>
            </a:r>
            <a:r>
              <a:rPr lang="ru-RU" dirty="0" smtClean="0"/>
              <a:t>и др.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5795972"/>
            <a:ext cx="5764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Блок Документ позволяет загрузить документы формата</a:t>
            </a:r>
          </a:p>
          <a:p>
            <a:r>
              <a:rPr lang="en-US" dirty="0" smtClean="0"/>
              <a:t>.pdf,  .doc., .</a:t>
            </a:r>
            <a:r>
              <a:rPr lang="en-US" dirty="0" err="1" smtClean="0"/>
              <a:t>docx</a:t>
            </a:r>
            <a:r>
              <a:rPr lang="en-US" dirty="0" smtClean="0"/>
              <a:t>, .</a:t>
            </a:r>
            <a:r>
              <a:rPr lang="en-US" dirty="0" err="1" smtClean="0"/>
              <a:t>xls</a:t>
            </a:r>
            <a:r>
              <a:rPr lang="en-US" dirty="0" smtClean="0"/>
              <a:t>,  .</a:t>
            </a:r>
            <a:r>
              <a:rPr lang="en-US" dirty="0" err="1" smtClean="0"/>
              <a:t>ppt</a:t>
            </a:r>
            <a:r>
              <a:rPr lang="en-US" dirty="0" smtClean="0"/>
              <a:t>,  .</a:t>
            </a:r>
            <a:r>
              <a:rPr lang="en-US" dirty="0" err="1" smtClean="0"/>
              <a:t>pptx</a:t>
            </a:r>
            <a:r>
              <a:rPr lang="en-US" dirty="0" smtClean="0"/>
              <a:t>  </a:t>
            </a:r>
            <a:r>
              <a:rPr lang="ru-RU" dirty="0" smtClean="0"/>
              <a:t>(до 5 </a:t>
            </a:r>
            <a:r>
              <a:rPr lang="en-US" dirty="0" smtClean="0"/>
              <a:t>Mb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728388" y="413792"/>
            <a:ext cx="7236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smtClean="0">
                <a:solidFill>
                  <a:srgbClr val="002060"/>
                </a:solidFill>
              </a:rPr>
              <a:t>Информационные блоки</a:t>
            </a:r>
            <a:br>
              <a:rPr lang="ru-RU" sz="4800" b="1" smtClean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835696" y="413792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</a:rPr>
              <a:t>Задания и тесты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75176"/>
            <a:ext cx="2403799" cy="542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15816" y="1202340"/>
            <a:ext cx="58017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урок можно включить разнообразные задания</a:t>
            </a:r>
            <a:r>
              <a:rPr lang="en-US" dirty="0" smtClean="0"/>
              <a:t>/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Платформа предлагает шаблоны заданий. </a:t>
            </a:r>
            <a:br>
              <a:rPr lang="ru-RU" dirty="0" smtClean="0"/>
            </a:br>
            <a:r>
              <a:rPr lang="ru-RU" dirty="0" smtClean="0"/>
              <a:t>Учитель наполняет шаблоны необходимым материалом.</a:t>
            </a:r>
          </a:p>
          <a:p>
            <a:endParaRPr lang="ru-RU" dirty="0"/>
          </a:p>
          <a:p>
            <a:r>
              <a:rPr lang="ru-RU" dirty="0" smtClean="0"/>
              <a:t>Далее рассмотрим подробнее отдельные инструменты.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9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54340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835696" y="413792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002060"/>
                </a:solidFill>
              </a:rPr>
              <a:t>Задания и тесты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75176"/>
            <a:ext cx="2403799" cy="542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15817" y="2348880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Данный </a:t>
            </a:r>
            <a:r>
              <a:rPr lang="ru-RU" dirty="0"/>
              <a:t>инструмент позволяет ввести задание с открытым ответом. Например, ученик может написать эссе, прикрепить изображение.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5201" y="142555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Инструмент для создания теста с одним или несколькими правильными ответами.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35858" y="335699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Данный инструмент позволяет создать задание на классификацию.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75248" y="4150821"/>
            <a:ext cx="5711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данном задании ученик</a:t>
            </a:r>
            <a:r>
              <a:rPr lang="ru-RU" dirty="0"/>
              <a:t> должен выбрать один или несколько версий развёрнутых ответов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4941168"/>
            <a:ext cx="5770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Блок позволяет создать </a:t>
            </a:r>
            <a:r>
              <a:rPr lang="ru-RU" dirty="0"/>
              <a:t>интерактивный диктант, где ученик должен вставить пропущенные слова или буквы.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8049" y="580526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Инструмент для создания интерактивного упражнения с разветвлённым ответом.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6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857</Words>
  <Application>Microsoft Office PowerPoint</Application>
  <PresentationFormat>Экран (4:3)</PresentationFormat>
  <Paragraphs>154</Paragraphs>
  <Slides>25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Возможности Core</vt:lpstr>
      <vt:lpstr>Презентация PowerPoint</vt:lpstr>
      <vt:lpstr>Презентация PowerPoint</vt:lpstr>
      <vt:lpstr>Информационные блоки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Как поделиться  уроком</vt:lpstr>
      <vt:lpstr>             Как поделиться  уроком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Интерактивные задания</vt:lpstr>
      <vt:lpstr>Презентация PowerPoint</vt:lpstr>
      <vt:lpstr>Тесты</vt:lpstr>
      <vt:lpstr>Задание на заполнение пробелов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Таисия</dc:creator>
  <cp:lastModifiedBy>Таисия</cp:lastModifiedBy>
  <cp:revision>36</cp:revision>
  <dcterms:created xsi:type="dcterms:W3CDTF">2020-08-27T15:36:50Z</dcterms:created>
  <dcterms:modified xsi:type="dcterms:W3CDTF">2021-02-23T11:25:28Z</dcterms:modified>
</cp:coreProperties>
</file>