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606" r:id="rId2"/>
    <p:sldId id="598" r:id="rId3"/>
    <p:sldId id="601" r:id="rId4"/>
    <p:sldId id="535" r:id="rId5"/>
    <p:sldId id="531" r:id="rId6"/>
    <p:sldId id="478" r:id="rId7"/>
    <p:sldId id="479" r:id="rId8"/>
    <p:sldId id="600" r:id="rId9"/>
    <p:sldId id="492" r:id="rId10"/>
    <p:sldId id="605" r:id="rId11"/>
    <p:sldId id="604" r:id="rId12"/>
    <p:sldId id="602" r:id="rId13"/>
    <p:sldId id="603" r:id="rId14"/>
    <p:sldId id="503" r:id="rId15"/>
    <p:sldId id="609" r:id="rId16"/>
    <p:sldId id="607" r:id="rId17"/>
    <p:sldId id="608" r:id="rId18"/>
    <p:sldId id="611" r:id="rId19"/>
    <p:sldId id="426" r:id="rId20"/>
    <p:sldId id="610" r:id="rId21"/>
    <p:sldId id="522" r:id="rId22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14" autoAdjust="0"/>
    <p:restoredTop sz="93096" autoAdjust="0"/>
  </p:normalViewPr>
  <p:slideViewPr>
    <p:cSldViewPr>
      <p:cViewPr varScale="1">
        <p:scale>
          <a:sx n="96" d="100"/>
          <a:sy n="96" d="100"/>
        </p:scale>
        <p:origin x="78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3BAAFB-FF5A-4F01-B753-8E3377FE5948}" type="datetimeFigureOut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303FB09-89BA-4E9F-A808-A1CAEFFC0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468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03FB09-89BA-4E9F-A808-A1CAEFFC0CE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259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48C8E2-F42E-4D09-9C96-189B0F1A90A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919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3AE5BF-855A-4535-BCB1-6C0CC34962E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95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8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8773F92-A637-412A-BD4F-04328B4FC2B9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107648A-46C6-48EB-94AD-7553E39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62A26D9-DE85-43FD-9053-1B6104C68649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A8411B5-197D-4CF0-94EB-EFCCCADBF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AEC0C21-19D1-422C-8CEF-164FDC880CE0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F288BAA-38F6-4BA8-9FBA-DD4E75987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C441F74-0BA5-4612-B487-5543D84EE428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1EFE8CD-066A-46B8-8E80-99ACE844F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8AF880F-18F1-4524-BF78-982B6D5B3A28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BF10F29-18E2-4E2F-A329-AC797153C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15DAE03-ECFA-41CC-AD0E-9675C8D111C4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82250B5-BE58-45DC-8D14-B347DFDB4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0B9FAF-C608-4332-B7E6-DF8BFD32C12B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C58555D-BEA8-41E3-A46C-404712FB9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B5FB6A-A4CF-43DC-88B6-BC21413BDC48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5D8B437-0DA3-4D6D-B62C-AA9F887A3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3BB62E-96EF-42E8-8AB8-54771269D2E0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F950471-7B3D-4E65-B20E-5A8481722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11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90CA5B3-D869-4D34-95CB-61057864B141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1D8F27-9D3D-4993-AC90-1179BD448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9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6DF7386-6143-43FE-9851-C6F3C260878B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32279AA-65FB-4DB5-9B66-BC6798F71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prstClr val="black">
                    <a:tint val="75000"/>
                  </a:prstClr>
                </a:solidFill>
                <a:cs typeface="Arial" charset="0"/>
              </a:defRPr>
            </a:lvl1pPr>
          </a:lstStyle>
          <a:p>
            <a:pPr>
              <a:defRPr/>
            </a:pPr>
            <a:fld id="{9A988DBA-0F27-41E0-94B6-6A48DE198C54}" type="datetime1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cs typeface="Arial" charset="0"/>
              </a:defRPr>
            </a:lvl1pPr>
          </a:lstStyle>
          <a:p>
            <a:pPr>
              <a:defRPr/>
            </a:pPr>
            <a:fld id="{EF995AB8-C2D5-4073-953B-6424EC45E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0574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подготовить учащихся к разделу «Говорение» ОГЭ по английскому языку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7648A-46C6-48EB-94AD-7553E39D95D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2 и 3.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Общение происходит в рамках следующих тем: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Социально-бытовая сфера общения: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общение в семье и школе,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межличностные отношения с друзьями и сверстниками.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Социально-культурная сфера: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досуг и увлечения молодежи; страны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изучаемого языка; родная страна; выдающиеся люди, их вклад в науку 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мировую культуру; природа и проблемы экологии; здоровой образ жизни.</a:t>
            </a:r>
          </a:p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Учебно-трудовая сфера: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проблема выбора профессии и роль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иностранного языка.</a:t>
            </a:r>
          </a:p>
          <a:p>
            <a:pPr algn="just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You are going to take part in a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telephone survey. You have to answer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six questions. Give full answers to the questions.</a:t>
            </a:r>
          </a:p>
          <a:p>
            <a:pPr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that you have 40 seconds to answer each question.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2 - участие в условном диалоге-расспросе  максимум - 6 баллов.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 отдельно каждый из шести ответов.</a:t>
            </a:r>
          </a:p>
          <a:p>
            <a:pPr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балл. Дан полный ответ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поставленный вопрос;</a:t>
            </a:r>
          </a:p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допущенные отдельные фонетические, лексические и</a:t>
            </a:r>
          </a:p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грамматические погрешности не затрудняют понимания</a:t>
            </a:r>
          </a:p>
          <a:p>
            <a:pPr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баллов. Ответ на вопрос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дан, ИЛИ ответ не соответствует заданному вопросу, ИЛИ ответ дан в виде слова или словосочетания, И/ИЛИ допущены  фонетические и лексические и грамматические ошибки,  препятствующие пониманию ответа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Hello! It’s the electronic assistant of the Dolphin Sports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Club. We kindly ask you to take part in our survey. We need to find out how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people feel about doing sports in our region. Please answer six questions. The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survey is anonymous – you don’t have to give your name. So, let’s get started.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assistant:</a:t>
            </a:r>
            <a:r>
              <a:rPr lang="en-US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How old are you?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 ________________________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How many times a week do you do sports?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Student:_________________________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What sport is the most popular with teenagers in your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region?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 ________________________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What sports facilities are available in the place where you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live?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 _________________________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Why do you think it is important to keep fit?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 ________________________</a:t>
            </a: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What would you advise a person who wants to keep fit?</a:t>
            </a: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Student: ________________________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Electronic assistant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This is the end of the survey. Thank you very muc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 for your cooperation.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549275"/>
            <a:ext cx="8447088" cy="59737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Памятка: Как выполнить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2.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время подготовки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внимательно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прочитайте инструкцию к заданию;</a:t>
            </a: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убедитесь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 вы понимаете,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какое именно задание вам надо выполнить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 время выполнения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задания</a:t>
            </a:r>
          </a:p>
          <a:p>
            <a:pPr marL="0" indent="0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внимательно послушайте вопрос и дайте чёткий, полный ответ. Объяснить ученикам, что засчитываются ответы на заданные вопросы, а не близкие по теме «топики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произносите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предложения с правильной интонацией;</a:t>
            </a: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используйте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разнообразную лексику, соответствующую предлагаемой ситуации;</a:t>
            </a: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помните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у вас есть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секунд, чтобы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ответить на каждый вопрос;</a:t>
            </a:r>
          </a:p>
          <a:p>
            <a:pPr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начинайте ответ на вопрос только после звукового сигнала;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бъяснить ученикам, что если они уже ответили на вопрос, а время еще осталось, то не стоит стараться придумать какое-то дополнение к ответу, а надо дождаться следующего вопроса. </a:t>
            </a:r>
          </a:p>
          <a:p>
            <a:pPr lvl="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37B55E-F66A-494A-814B-B92E8A8DEBD3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3213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ошибки: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ученики не отвечают на заданный вопрос, пытаясь подменить ответ на вопрос заученным заранее высказыванием или стараются ответить излишне подробно, не укладываясь в отведенное время.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можно сделать за оставшиеся до экзамена месяцы? 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Объяснить ученикам, что засчитываются ответы на заданные вопросы, а не близкие по теме «топики». 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 учеников в ограничением по времени, во время ответов включать секундомер. 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Объяснить ученикам, что если они уже ответили на вопрос, а время еще осталось, то не стоит стараться придумать какое-то дополнение к ответу, а надо дождаться следующего вопроса. 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44824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0"/>
            <a:ext cx="8229600" cy="5865515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3. You are going to give a talk about your school. You will have to start in 1.5 minutes and will speak for not more than 2 minutes.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to say: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your typical school day is like;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your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subject is, and why;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you like most about your school.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to talk continuously.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3. You are going to give a talk about your school. You will have to start in 1.5 minutes and will speak for not more than 2 minutes.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to say: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you like most about your school;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weekday you find the most difficult, and why;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         what you would like to change in your school life.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to talk continuously.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5865515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оценивания задания 3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Решение коммуникативной задачи (К5)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выполнено полностью: цель общения достигнута; тема раскрыта в полном объёме (полно, точно и развернуто раскрыты все аспекты, указанные в задании). Объём высказывания:10–12 фраз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(3 балла)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выполнено: цель общения достигнута; но тема раскрыта не в полном объёме (один аспект раскрыт не полностью).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Объём высказывания: 8-9 фраз. (2 бала)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выполнено частично: цель общения достигнута частично; тема раскрыта в ограниченном объёме (один аспект не раскрыт, ИЛИ все аспекты задания раскрыты неполно, ИЛИ два аспекта раскрыты не в полном объёме, третий аспект дан полно и точно). Объём высказывания 6-7 фраз. (1 балл)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не выполнено: цель общения не достигнута: два аспекта содержания не раскрыты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*.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Объём высказывания:5 и менее фраз.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(0 баллов)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Полезные фразы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I’ d like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want to tell about…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think it is very interesting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important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…. topic.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Like many other people I believe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suppose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think that…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have no doubt that…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strongly believe that…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lot of people are sure that…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plays an important role in our life, so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2700" y="0"/>
            <a:ext cx="9064625" cy="765175"/>
          </a:xfrm>
          <a:noFill/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монологическому высказыванию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0014" name="Group 9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585107"/>
              </p:ext>
            </p:extLst>
          </p:nvPr>
        </p:nvGraphicFramePr>
        <p:xfrm>
          <a:off x="179512" y="620688"/>
          <a:ext cx="3600524" cy="5562187"/>
        </p:xfrm>
        <a:graphic>
          <a:graphicData uri="http://schemas.openxmlformats.org/drawingml/2006/table">
            <a:tbl>
              <a:tblPr/>
              <a:tblGrid>
                <a:gridCol w="1591923"/>
                <a:gridCol w="2008601"/>
              </a:tblGrid>
              <a:tr h="935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ЛЕ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3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речевых навыков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вопросами по текстам, составление карточек по темам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основными подпунктами из открытого банка заданий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74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речевых умений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мини высказываний по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подтемам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формирование монологических высказываний по основным темам.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27" name="Text Box 71"/>
          <p:cNvSpPr txBox="1">
            <a:spLocks noChangeArrowheads="1"/>
          </p:cNvSpPr>
          <p:nvPr/>
        </p:nvSpPr>
        <p:spPr bwMode="auto">
          <a:xfrm>
            <a:off x="4427538" y="1916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9992" name="Text Box 72"/>
          <p:cNvSpPr txBox="1">
            <a:spLocks noChangeArrowheads="1"/>
          </p:cNvSpPr>
          <p:nvPr/>
        </p:nvSpPr>
        <p:spPr bwMode="auto">
          <a:xfrm>
            <a:off x="4211638" y="1700213"/>
            <a:ext cx="2089150" cy="1107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ru-RU" sz="2400" dirty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dirty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209995" name="Rectangle 75"/>
          <p:cNvSpPr>
            <a:spLocks noChangeArrowheads="1"/>
          </p:cNvSpPr>
          <p:nvPr/>
        </p:nvSpPr>
        <p:spPr bwMode="auto">
          <a:xfrm>
            <a:off x="4914615" y="1316426"/>
            <a:ext cx="3635549" cy="441005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8630" name="Text Box 77"/>
          <p:cNvSpPr txBox="1">
            <a:spLocks noChangeArrowheads="1"/>
          </p:cNvSpPr>
          <p:nvPr/>
        </p:nvSpPr>
        <p:spPr bwMode="auto">
          <a:xfrm>
            <a:off x="5336015" y="1973532"/>
            <a:ext cx="342337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целостность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логичность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связность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71644" y="6240956"/>
            <a:ext cx="2133600" cy="366713"/>
          </a:xfrm>
        </p:spPr>
        <p:txBody>
          <a:bodyPr/>
          <a:lstStyle/>
          <a:p>
            <a:pPr>
              <a:defRPr/>
            </a:pPr>
            <a:fld id="{3AFD51A7-ED9E-4A83-943C-5C23451FB0DE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81944" y="980728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1.</a:t>
            </a:r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are going to read the text aloud. You have 1.5 minutes to read the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silently, and then be ready to read it aloud. Remember that you will not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more than 2 minutes for reading aloud.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784976" cy="5937523"/>
          </a:xfrm>
        </p:spPr>
        <p:txBody>
          <a:bodyPr/>
          <a:lstStyle/>
          <a:p>
            <a:pPr marL="0" indent="0">
              <a:buNone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ошибки: 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монолога на тему ученики пытаются описывать картинку.  </a:t>
            </a:r>
          </a:p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монологе ученики учитывают не все опоры. </a:t>
            </a:r>
          </a:p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пытаются подменить монолог на заданную тему близким по теме высказыванием, заученным заранее. 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сделать за оставшиеся до экзамена месяцы? </a:t>
            </a:r>
          </a:p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ученикам, что необходимо сказать хотя бы по одному предложению по каждой из опор. Если любая опора пропущена в ответе, то ответ будет считаться неполным. В тренировочных упражнениях давать школьникам таблицу с перечислением опор и просить ставить плюсы, если одноклассники в своих ответах использовали опоры, и минусы, если опора не была использована. Объяснить, что описания картинки в этом задании не требуется, картинка дана только как возможный источник идей. </a:t>
            </a:r>
          </a:p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ученикам возможность сравнить соответствие готовых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топиков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типовым экзаменационным заданиям с учетом соответствия теме, наличию вступления и заключения, полных ответов на опорные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E8CD-066A-46B8-8E80-99ACE844F53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ъект 2"/>
          <p:cNvSpPr>
            <a:spLocks noGrp="1"/>
          </p:cNvSpPr>
          <p:nvPr>
            <p:ph idx="1"/>
          </p:nvPr>
        </p:nvSpPr>
        <p:spPr>
          <a:xfrm>
            <a:off x="34925" y="476250"/>
            <a:ext cx="9001125" cy="61214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успешно выполнить это задание, советуем придерживаться следующих рекомендаций.</a:t>
            </a:r>
          </a:p>
          <a:p>
            <a:pPr marL="0" indent="0"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время подготовки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</a:t>
            </a:r>
          </a:p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-внимательно прочитайте инструкцию к заданию;</a:t>
            </a:r>
          </a:p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-подумайте, что вы можете сказать по каждому пункту задания;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-помните, что время подготовки задания ограничено 1.5 минутами.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помните, что должно быть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подготовлено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завершенное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монологическое высказывание.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Оно   должно   быть логичным, содержать средства логической связи, содержать вступление и заключение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время выполнения задания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помните, что вам нужно раскрыть содержание каждого пункта;</a:t>
            </a:r>
          </a:p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учитывайте, что объём высказывания должен быть минимум 6 фраз;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правильно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употреблять языковые средства (лексические единицы, грамматические структуры, фонетическое оформление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учитывайте, что время выполнения задания ограничено 2 минутами.</a:t>
            </a:r>
          </a:p>
          <a:p>
            <a:pPr marL="0" indent="0"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EC7C7-120E-4A3F-8B72-39EC0DBE897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8499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813"/>
          </a:xfrm>
          <a:noFill/>
        </p:spPr>
        <p:txBody>
          <a:bodyPr/>
          <a:lstStyle/>
          <a:p>
            <a:pPr algn="l"/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Памятка: Как выполнить задание 3.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 (чтение текста вслух) – максимум 2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баллa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Фонетическая сторона речи</a:t>
            </a:r>
          </a:p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 Речь воспринимается легко: необоснованные паузы отсутствуют;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фразовое ударение и интонационные контуры, произношение слов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без нарушений нормы; допускается не более пяти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фонетических ошибок, в том числе одна-две ошибки, искажающие смысл</a:t>
            </a:r>
          </a:p>
          <a:p>
            <a:pPr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 Речь воспринимается достаточно легко, однако присутствуют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необоснованные паузы; фразовое ударение и интонационные контуры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без нарушений нормы; допускается не более семи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фонетических ошибок, в том числе три ошибки, искажающие смысл</a:t>
            </a:r>
          </a:p>
          <a:p>
            <a:pPr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 баллов  Речь воспринимается с трудом из-за значительного количества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неестественных пауз, запинок, неверной расстановки ударений и ошибок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произношении слов, ИЛИ допущено более семи фонетических ошибок,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сделано четыре и более фонетические ошибки, искажающие смысл.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1287"/>
            <a:ext cx="2133600" cy="366713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.</a:t>
            </a:r>
            <a:fld id="{11EFE8CD-066A-46B8-8E80-99ACE844F53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6048375"/>
          </a:xfrm>
        </p:spPr>
        <p:txBody>
          <a:bodyPr/>
          <a:lstStyle/>
          <a:p>
            <a:pPr marL="228600" lvl="1" indent="-228600">
              <a:buNone/>
              <a:defRPr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Соблюдать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фразовое ударение: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-выделять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 ударные слова (существительные, прилагательные, наречия, числительные, смысловые глаголы, вопросительные и указательные местоимения);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выделять голосом неударные слова (вспомогательные глаголы, модальные глаголы, глагол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be, предлоги, частицы, союзы, артикли, личные и притяжательные местоимения), помнить, что в неударных словах гласные звуки редуцируются;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расставить паузы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разделить текст на смысловые группы (отрезки) и прочитать их с правильной интонацией.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логическим ударением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выделять голосом одного из слов предложения (даже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неударное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слово) для усиления его смысловой нагрузки.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Владеть восходящим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тоном для оформления незаконченной смысловой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распространённое подлежащее; обстоятельство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предложения; каждый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перечисляемых членов предложения, кроме последнего, если он является концом повествовательного предложения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придаточное предложение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стоящее перед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интонационно оформлять каждое предложение в соответствии с его коммуникативным типом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Соблюдать средний темп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sz="1600" dirty="0" smtClean="0"/>
          </a:p>
          <a:p>
            <a:pPr marL="0" indent="0">
              <a:buFont typeface="Arial" charset="0"/>
              <a:buNone/>
              <a:defRPr/>
            </a:pPr>
            <a:endParaRPr lang="ru-RU" sz="1600" dirty="0"/>
          </a:p>
          <a:p>
            <a:pPr marL="0" indent="0">
              <a:buFont typeface="Arial" charset="0"/>
              <a:buNone/>
              <a:defRPr/>
            </a:pPr>
            <a:r>
              <a:rPr lang="ru-RU" sz="1600" dirty="0" smtClean="0"/>
              <a:t>.</a:t>
            </a:r>
            <a:endParaRPr lang="ru-RU" sz="1600" dirty="0"/>
          </a:p>
          <a:p>
            <a:pPr marL="0" indent="0">
              <a:buFont typeface="Arial" charset="0"/>
              <a:buNone/>
              <a:defRPr/>
            </a:pPr>
            <a:endParaRPr lang="ru-RU" sz="1200" dirty="0"/>
          </a:p>
        </p:txBody>
      </p:sp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19050" y="31750"/>
            <a:ext cx="9090025" cy="431800"/>
          </a:xfrm>
          <a:noFill/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выполнению задания 1. 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60483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Правильно произносить звуки в словах, не допуская искажения смысла слова:</a:t>
            </a: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]-[s]- think – sink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[w]- [v]-wet-vet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[ɔ:]- [ɜ:]- walk – work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ː]-[ɪ]- heat – hit	</a:t>
            </a:r>
          </a:p>
          <a:p>
            <a:pPr marL="0" indent="0">
              <a:buFont typeface="Arial" charset="0"/>
              <a:buNone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Правильно произносить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звуки,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 [ð], [θ]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[ɜː];</a:t>
            </a:r>
          </a:p>
          <a:p>
            <a:pPr marL="0" indent="0">
              <a:buFont typeface="Arial" charset="0"/>
              <a:buNone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.Владеть правилами чтения и исключениями из правил;</a:t>
            </a: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Не оглушать конечные звонкие согласные:</a:t>
            </a: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place-plays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Правильно ставить ударение в многосложных словах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Font typeface="Arial" charset="0"/>
              <a:buNone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alive	energy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Произносить связующее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[r]</a:t>
            </a:r>
            <a:r>
              <a:rPr lang="en-US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D751A-FADB-42C2-9AAD-151B2E707A8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419100"/>
          </a:xfrm>
          <a:noFill/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выполнению задания 1. </a:t>
            </a: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Произношение.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4"/>
          <p:cNvSpPr>
            <a:spLocks noChangeArrowheads="1"/>
          </p:cNvSpPr>
          <p:nvPr/>
        </p:nvSpPr>
        <p:spPr bwMode="auto">
          <a:xfrm>
            <a:off x="251520" y="836712"/>
            <a:ext cx="8137525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words aloud. Take into consideration the rules of reading of the highlighted letters.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fighti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getti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th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ti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		li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words aloud. Pay attention to the pronunciation of the highlighted letters.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orst	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ay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rough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		wea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		ano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text, read the words with the underlined endings: –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s;</a:t>
            </a:r>
          </a:p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correctly. 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2771" name="Заголовок 1"/>
          <p:cNvSpPr txBox="1">
            <a:spLocks/>
          </p:cNvSpPr>
          <p:nvPr/>
        </p:nvSpPr>
        <p:spPr bwMode="auto">
          <a:xfrm>
            <a:off x="0" y="0"/>
            <a:ext cx="914400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выполнению задания 1.          Произношение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229200"/>
            <a:ext cx="5761037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1113" y="0"/>
            <a:ext cx="9132887" cy="417513"/>
          </a:xfrm>
          <a:noFill/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выполнению задания 1. 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Произношение.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words correctly.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muscle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column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castle	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the words into the appropriate columns according to the stressed syllable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words aloud.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	especially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	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Read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sentence with 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linking [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r].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winter are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birds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active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5222875"/>
            <a:ext cx="3794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5705475"/>
            <a:ext cx="377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6237288"/>
            <a:ext cx="377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650" y="2636838"/>
          <a:ext cx="741682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42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800" b="0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syllable is stressed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800" b="0" kern="1200" baseline="30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syllable is stressed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3242" y="170080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332656"/>
            <a:ext cx="8229600" cy="5793507"/>
          </a:xfrm>
        </p:spPr>
        <p:txBody>
          <a:bodyPr/>
          <a:lstStyle/>
          <a:p>
            <a:pPr algn="just">
              <a:buNone/>
            </a:pPr>
            <a:r>
              <a:rPr lang="en-US" sz="2400" dirty="0" smtClean="0"/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Nowaday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solar energy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idely use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alternative form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Solar panel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from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sun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electricity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</a:t>
            </a:r>
            <a:r>
              <a:rPr lang="en-US" sz="2800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fuel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France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only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sun's energy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panels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huge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plane.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fly very fast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Solar energy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plane move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mile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travel roun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orl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is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successfully cross areas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w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eather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the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future, enginee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hope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dream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environmentally friendly transport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 true very soon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fli</a:t>
            </a:r>
            <a:r>
              <a:rPr lang="en-US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ght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solar plane</a:t>
            </a: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950471-7B3D-4E65-B20E-5A84817229A4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3"/>
          <p:cNvSpPr>
            <a:spLocks noGrp="1"/>
          </p:cNvSpPr>
          <p:nvPr>
            <p:ph type="title"/>
          </p:nvPr>
        </p:nvSpPr>
        <p:spPr>
          <a:xfrm>
            <a:off x="0" y="-417513"/>
            <a:ext cx="9107488" cy="966193"/>
          </a:xfrm>
          <a:noFill/>
        </p:spPr>
        <p:txBody>
          <a:bodyPr/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Памятка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выполнить задание 1.</a:t>
            </a:r>
            <a:b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193" name="Объект 2"/>
          <p:cNvSpPr>
            <a:spLocks noGrp="1"/>
          </p:cNvSpPr>
          <p:nvPr>
            <p:ph idx="1"/>
          </p:nvPr>
        </p:nvSpPr>
        <p:spPr>
          <a:xfrm>
            <a:off x="0" y="487760"/>
            <a:ext cx="8856663" cy="5649913"/>
          </a:xfrm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данном задании нужно прочитать вслух текст научно-популярного характера. Чтобы успешно выполнить это задание, советуем придерживаться следующих рекомендаций.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 чтения текста вслух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прочитайте инструкцию к заданию;</a:t>
            </a:r>
          </a:p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просмотрите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текст, чтобы понять его содержание;</a:t>
            </a:r>
          </a:p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помните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что время подготовки ограничено 1.5 минутами.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 время чтения текста вслух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соблюдайте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правила чтения и произношения;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соблюдайте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фразовое ударение: выделяйте голосом ударные слова и не выделяйте голосом неударные слова;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забывайте о логическом ударении, с помощью которого вы можете выделить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даже неударное слово;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расставляйте паузы в предложениях;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читайте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правильной интонацией каждую смысловую группу и предложение в соответствии с его коммуникативным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типом;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допускайте необоснованных и длинных пауз между словами внутри предложения и между предложениями (время чтения текста ограничено 1.5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минутами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выдерживайте средний темп чтения.</a:t>
            </a:r>
          </a:p>
          <a:p>
            <a:pPr marL="0" indent="0">
              <a:buFont typeface="Arial" charset="0"/>
              <a:buNone/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9118</TotalTime>
  <Words>1549</Words>
  <Application>Microsoft Office PowerPoint</Application>
  <PresentationFormat>Экран (4:3)</PresentationFormat>
  <Paragraphs>227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1_Тема Office</vt:lpstr>
      <vt:lpstr>Как подготовить учащихся к разделу «Говорение» ОГЭ по английскому языку  </vt:lpstr>
      <vt:lpstr>Презентация PowerPoint</vt:lpstr>
      <vt:lpstr>Презентация PowerPoint</vt:lpstr>
      <vt:lpstr>Требования к выполнению задания 1.  Интонация .</vt:lpstr>
      <vt:lpstr>Требования к выполнению задания 1.                  Произношение.</vt:lpstr>
      <vt:lpstr>Презентация PowerPoint</vt:lpstr>
      <vt:lpstr>Подготовка к выполнению задания 1.  Произношение.</vt:lpstr>
      <vt:lpstr>Презентация PowerPoint</vt:lpstr>
      <vt:lpstr>  Памятка: как выполнить задание 1.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Обучение монологическому высказыванию</vt:lpstr>
      <vt:lpstr>Презентация PowerPoint</vt:lpstr>
      <vt:lpstr> Памятка: Как выполнить задание 3.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Подготовка к ЕГЭ. Раздел «Говорение».     (на примере линии УМК «Английский язык» авторы: Кузовлев В.П. и др.) </dc:title>
  <dc:creator>Home</dc:creator>
  <cp:lastModifiedBy>Ольга Анатольевна</cp:lastModifiedBy>
  <cp:revision>559</cp:revision>
  <cp:lastPrinted>2015-01-19T12:44:14Z</cp:lastPrinted>
  <dcterms:created xsi:type="dcterms:W3CDTF">2014-10-01T10:52:50Z</dcterms:created>
  <dcterms:modified xsi:type="dcterms:W3CDTF">2016-03-09T13:28:27Z</dcterms:modified>
</cp:coreProperties>
</file>