
<file path=[Content_Types].xml><?xml version="1.0" encoding="utf-8"?>
<Types xmlns="http://schemas.openxmlformats.org/package/2006/content-types"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sldIdLst>
    <p:sldId id="256" r:id="rId2"/>
    <p:sldId id="266" r:id="rId3"/>
    <p:sldId id="267" r:id="rId4"/>
    <p:sldId id="260" r:id="rId5"/>
    <p:sldId id="259" r:id="rId6"/>
    <p:sldId id="261" r:id="rId7"/>
    <p:sldId id="276" r:id="rId8"/>
    <p:sldId id="277" r:id="rId9"/>
    <p:sldId id="262" r:id="rId10"/>
    <p:sldId id="263" r:id="rId11"/>
    <p:sldId id="271" r:id="rId12"/>
    <p:sldId id="274" r:id="rId13"/>
    <p:sldId id="264" r:id="rId14"/>
    <p:sldId id="273" r:id="rId15"/>
    <p:sldId id="265" r:id="rId16"/>
    <p:sldId id="268" r:id="rId17"/>
    <p:sldId id="272" r:id="rId18"/>
    <p:sldId id="269" r:id="rId19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-822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0" y="4324350"/>
            <a:ext cx="1744663" cy="777875"/>
          </a:xfrm>
          <a:custGeom>
            <a:avLst/>
            <a:gdLst>
              <a:gd name="T0" fmla="*/ 0 w 372"/>
              <a:gd name="T1" fmla="*/ 0 h 166"/>
              <a:gd name="T2" fmla="*/ 372 w 372"/>
              <a:gd name="T3" fmla="*/ 166 h 166"/>
            </a:gdLst>
            <a:ahLst/>
            <a:cxnLst>
              <a:cxn ang="0">
                <a:pos x="287" y="166"/>
              </a:cxn>
              <a:cxn ang="0">
                <a:pos x="293" y="164"/>
              </a:cxn>
              <a:cxn ang="0">
                <a:pos x="294" y="163"/>
              </a:cxn>
              <a:cxn ang="0">
                <a:pos x="370" y="87"/>
              </a:cxn>
              <a:cxn ang="0">
                <a:pos x="370" y="78"/>
              </a:cxn>
              <a:cxn ang="0">
                <a:pos x="294" y="3"/>
              </a:cxn>
              <a:cxn ang="0">
                <a:pos x="293" y="2"/>
              </a:cxn>
              <a:cxn ang="0">
                <a:pos x="287" y="0"/>
              </a:cxn>
              <a:cxn ang="0">
                <a:pos x="0" y="0"/>
              </a:cxn>
              <a:cxn ang="0">
                <a:pos x="0" y="166"/>
              </a:cxn>
              <a:cxn ang="0">
                <a:pos x="287" y="166"/>
              </a:cxn>
            </a:cxnLst>
            <a:rect l="T0" t="T1" r="T2" b="T3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D4FBE-582A-4143-AF1C-ED9B6B1B0351}" type="datetimeFigureOut">
              <a:rPr lang="ru-RU"/>
              <a:pPr>
                <a:defRPr/>
              </a:pPr>
              <a:t>15.03.2016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4529138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FA6C9-6D3C-40D4-AE43-F1BA3D7170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3E02D-54A7-42CA-8557-AEB76817464C}" type="datetimeFigureOut">
              <a:rPr lang="ru-RU"/>
              <a:pPr>
                <a:defRPr/>
              </a:pPr>
              <a:t>15.03.2016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633E8-C7A0-497C-88BB-ECE54F001B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TextBox 13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A3B6D-54F2-4526-8E45-C34869ACCF2B}" type="datetimeFigureOut">
              <a:rPr lang="ru-RU"/>
              <a:pPr>
                <a:defRPr/>
              </a:pPr>
              <a:t>15.03.2016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764EAF-FDD4-4FB9-BF00-48C88C2DBF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FDAB1-CE0E-410C-AE5C-EF461AE46C6C}" type="datetimeFigureOut">
              <a:rPr lang="ru-RU"/>
              <a:pPr>
                <a:defRPr/>
              </a:pPr>
              <a:t>15.03.2016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B06C3-2987-425A-B0D0-3E81B57DA0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TextBox 16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“</a:t>
            </a:r>
          </a:p>
        </p:txBody>
      </p:sp>
      <p:sp>
        <p:nvSpPr>
          <p:cNvPr id="7" name="TextBox 17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94F98-7D13-4A37-81BE-E3CB5FC12438}" type="datetimeFigureOut">
              <a:rPr lang="ru-RU"/>
              <a:pPr>
                <a:defRPr/>
              </a:pPr>
              <a:t>15.03.2016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70037-984F-4D16-8BC2-BAB0422F9E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60E6A-330B-4C1F-8617-F52FA88EF757}" type="datetimeFigureOut">
              <a:rPr lang="ru-RU"/>
              <a:pPr>
                <a:defRPr/>
              </a:pPr>
              <a:t>15.03.2016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869C6-B79E-47ED-B297-D460284AE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70711-488E-46C5-A543-6EC8BAF9EAF9}" type="datetimeFigureOut">
              <a:rPr lang="ru-RU"/>
              <a:pPr>
                <a:defRPr/>
              </a:pPr>
              <a:t>15.03.2016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EBF1D-BB67-4D24-B7C6-F8B84CE7D5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34889-E16F-48DC-A10B-24DCD15BE828}" type="datetimeFigureOut">
              <a:rPr lang="ru-RU"/>
              <a:pPr>
                <a:defRPr/>
              </a:pPr>
              <a:t>15.03.2016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37A5C-9938-4182-B3F6-2C3FA4559F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0D90A-E020-45FD-AF57-500E17748874}" type="datetimeFigureOut">
              <a:rPr lang="ru-RU"/>
              <a:pPr>
                <a:defRPr/>
              </a:pPr>
              <a:t>15.03.2016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DA354-9729-40D2-A088-67088A7A70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15254-D0DE-4CC2-A931-8C7552C4B513}" type="datetimeFigureOut">
              <a:rPr lang="ru-RU"/>
              <a:pPr>
                <a:defRPr/>
              </a:pPr>
              <a:t>15.03.2016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622AF-2FE8-4FAC-A85B-7A00ABBD0B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5D40B-F179-437E-8887-71F0EC111D8D}" type="datetimeFigureOut">
              <a:rPr lang="ru-RU"/>
              <a:pPr>
                <a:defRPr/>
              </a:pPr>
              <a:t>15.03.2016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C16F8-4A0C-49B2-AE58-E7EB7D5FF9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BAADE-8D4A-4C15-BCC8-8A3347A78A87}" type="datetimeFigureOut">
              <a:rPr lang="ru-RU"/>
              <a:pPr>
                <a:defRPr/>
              </a:pPr>
              <a:t>15.03.2016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6CF87-0F47-4EA0-B86E-D19F5D7188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1AFC1-41A5-47AA-A977-6BC222B46641}" type="datetimeFigureOut">
              <a:rPr lang="ru-RU"/>
              <a:pPr>
                <a:defRPr/>
              </a:pPr>
              <a:t>15.03.2016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86322-1E9C-4C87-98E6-7ACEF115A3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528CD-603C-4449-ABF7-209D07CF5D8F}" type="datetimeFigureOut">
              <a:rPr lang="ru-RU"/>
              <a:pPr>
                <a:defRPr/>
              </a:pPr>
              <a:t>15.03.2016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1CB4C-C9E8-4B81-B57A-4078C66B0C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D3861-BB0D-460F-B4B0-44B0E44D5C88}" type="datetimeFigureOut">
              <a:rPr lang="ru-RU"/>
              <a:pPr>
                <a:defRPr/>
              </a:pPr>
              <a:t>15.03.2016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C78B8-64DC-43DE-8791-B66C791C58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E82FC-0F08-44DA-B46E-FE3E8D040494}" type="datetimeFigureOut">
              <a:rPr lang="ru-RU"/>
              <a:pPr>
                <a:defRPr/>
              </a:pPr>
              <a:t>15.03.2016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32442-C1A4-4C32-A9AD-8DD50EC6F2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/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27" name="Group 9"/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4833"/>
            <a:chExt cx="1952625" cy="5678918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4833"/>
              <a:ext cx="408933" cy="3646504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730" y="3771618"/>
              <a:ext cx="349763" cy="1310216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105" y="5052893"/>
              <a:ext cx="357653" cy="820858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6746" y="3811082"/>
              <a:ext cx="457585" cy="1853508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3355" y="1263001"/>
              <a:ext cx="144639" cy="2508617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5889" y="5640911"/>
              <a:ext cx="111767" cy="232840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0967" y="3599290"/>
              <a:ext cx="68375" cy="423584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1493" y="2802110"/>
              <a:ext cx="1168945" cy="2250783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331" y="5664590"/>
              <a:ext cx="99932" cy="209161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1493" y="5081833"/>
              <a:ext cx="114396" cy="559078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1493" y="4977910"/>
              <a:ext cx="32872" cy="189429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105" y="5434381"/>
              <a:ext cx="174882" cy="439370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2592388" y="623888"/>
            <a:ext cx="8912225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89213" y="2133600"/>
            <a:ext cx="8915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3" y="6130925"/>
            <a:ext cx="1146175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BCB21D-D5A4-4AD0-A27E-04C286614369}" type="datetimeFigureOut">
              <a:rPr lang="ru-RU"/>
              <a:pPr>
                <a:defRPr/>
              </a:pPr>
              <a:t>15.03.2016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3" y="6135688"/>
            <a:ext cx="76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>
                <a:solidFill>
                  <a:srgbClr val="FEFFFF"/>
                </a:solidFill>
                <a:latin typeface="+mn-lt"/>
              </a:defRPr>
            </a:lvl1pPr>
          </a:lstStyle>
          <a:p>
            <a:pPr>
              <a:defRPr/>
            </a:pPr>
            <a:fld id="{DAA68DAF-844F-4921-8A2C-2827D00743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  <p:sldLayoutId id="2147483867" r:id="rId13"/>
    <p:sldLayoutId id="2147483868" r:id="rId14"/>
    <p:sldLayoutId id="2147483869" r:id="rId15"/>
    <p:sldLayoutId id="2147483870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1487278" y="623888"/>
            <a:ext cx="10017336" cy="1281112"/>
          </a:xfrm>
        </p:spPr>
        <p:txBody>
          <a:bodyPr/>
          <a:lstStyle/>
          <a:p>
            <a:pPr algn="ctr" eaLnBrk="1" hangingPunct="1"/>
            <a:r>
              <a:rPr lang="ru-RU" b="1" dirty="0" smtClean="0">
                <a:latin typeface="Comic Sans MS" pitchFamily="66" charset="0"/>
              </a:rPr>
              <a:t> </a:t>
            </a:r>
            <a:r>
              <a:rPr lang="ru-RU" b="1" dirty="0">
                <a:latin typeface="Comic Sans MS" pitchFamily="66" charset="0"/>
              </a:rPr>
              <a:t>С</a:t>
            </a:r>
            <a:r>
              <a:rPr lang="ru-RU" b="1" dirty="0" smtClean="0">
                <a:latin typeface="Comic Sans MS" pitchFamily="66" charset="0"/>
              </a:rPr>
              <a:t>еминар – практикум</a:t>
            </a:r>
            <a:br>
              <a:rPr lang="ru-RU" b="1" dirty="0" smtClean="0">
                <a:latin typeface="Comic Sans MS" pitchFamily="66" charset="0"/>
              </a:rPr>
            </a:br>
            <a:r>
              <a:rPr lang="ru-RU" b="1" dirty="0">
                <a:latin typeface="Comic Sans MS" pitchFamily="66" charset="0"/>
              </a:rPr>
              <a:t/>
            </a:r>
            <a:br>
              <a:rPr lang="ru-RU" b="1" dirty="0">
                <a:latin typeface="Comic Sans MS" pitchFamily="66" charset="0"/>
              </a:rPr>
            </a:br>
            <a:r>
              <a:rPr lang="ru-RU" b="1" i="1" dirty="0" smtClean="0">
                <a:latin typeface="Comic Sans MS" pitchFamily="66" charset="0"/>
              </a:rPr>
              <a:t/>
            </a:r>
            <a:br>
              <a:rPr lang="ru-RU" b="1" i="1" dirty="0" smtClean="0">
                <a:latin typeface="Comic Sans MS" pitchFamily="66" charset="0"/>
              </a:rPr>
            </a:br>
            <a:r>
              <a:rPr lang="ru-RU" b="1" i="1" dirty="0" smtClean="0">
                <a:latin typeface="Comic Sans MS" pitchFamily="66" charset="0"/>
              </a:rPr>
              <a:t>Формирование лингвистической и коммуникативной компетенции младших школьников при работе с текстовыми упражнениями в 1 классе.</a:t>
            </a:r>
            <a:br>
              <a:rPr lang="ru-RU" b="1" i="1" dirty="0" smtClean="0">
                <a:latin typeface="Comic Sans MS" pitchFamily="66" charset="0"/>
              </a:rPr>
            </a:br>
            <a:r>
              <a:rPr lang="ru-RU" b="1" i="1" dirty="0">
                <a:latin typeface="Comic Sans MS" pitchFamily="66" charset="0"/>
              </a:rPr>
              <a:t/>
            </a:r>
            <a:br>
              <a:rPr lang="ru-RU" b="1" i="1" dirty="0">
                <a:latin typeface="Comic Sans MS" pitchFamily="66" charset="0"/>
              </a:rPr>
            </a:br>
            <a:r>
              <a:rPr lang="ru-RU" b="1" i="1" dirty="0" smtClean="0">
                <a:latin typeface="Comic Sans MS" pitchFamily="66" charset="0"/>
              </a:rPr>
              <a:t>           </a:t>
            </a:r>
            <a:r>
              <a:rPr lang="ru-RU" b="1" i="1" dirty="0" smtClean="0">
                <a:latin typeface="Comic Sans MS" pitchFamily="66" charset="0"/>
              </a:rPr>
              <a:t>     </a:t>
            </a:r>
            <a:r>
              <a:rPr lang="ru-RU" sz="2800" b="1" i="1" dirty="0" smtClean="0">
                <a:latin typeface="Comic Sans MS" pitchFamily="66" charset="0"/>
              </a:rPr>
              <a:t>Учителя </a:t>
            </a:r>
            <a:r>
              <a:rPr lang="ru-RU" sz="2800" b="1" i="1" dirty="0" smtClean="0">
                <a:latin typeface="Comic Sans MS" pitchFamily="66" charset="0"/>
              </a:rPr>
              <a:t>МБОУ Гимназия № 21</a:t>
            </a:r>
            <a:br>
              <a:rPr lang="ru-RU" sz="2800" b="1" i="1" dirty="0" smtClean="0">
                <a:latin typeface="Comic Sans MS" pitchFamily="66" charset="0"/>
              </a:rPr>
            </a:br>
            <a:r>
              <a:rPr lang="ru-RU" sz="2800" b="1" i="1" dirty="0" smtClean="0">
                <a:latin typeface="Comic Sans MS" pitchFamily="66" charset="0"/>
              </a:rPr>
              <a:t>                </a:t>
            </a:r>
            <a:r>
              <a:rPr lang="ru-RU" sz="2800" b="1" i="1" dirty="0" smtClean="0">
                <a:latin typeface="Comic Sans MS" pitchFamily="66" charset="0"/>
              </a:rPr>
              <a:t>     </a:t>
            </a:r>
            <a:r>
              <a:rPr lang="ru-RU" sz="2800" b="1" i="1" dirty="0" err="1" smtClean="0">
                <a:latin typeface="Comic Sans MS" pitchFamily="66" charset="0"/>
              </a:rPr>
              <a:t>Коршакова</a:t>
            </a:r>
            <a:r>
              <a:rPr lang="ru-RU" sz="2800" b="1" i="1" dirty="0" smtClean="0">
                <a:latin typeface="Comic Sans MS" pitchFamily="66" charset="0"/>
              </a:rPr>
              <a:t> </a:t>
            </a:r>
            <a:r>
              <a:rPr lang="ru-RU" sz="2800" b="1" i="1" dirty="0" smtClean="0">
                <a:latin typeface="Comic Sans MS" pitchFamily="66" charset="0"/>
              </a:rPr>
              <a:t>А.И., Карпова </a:t>
            </a:r>
            <a:r>
              <a:rPr lang="ru-RU" sz="2800" b="1" i="1" dirty="0">
                <a:latin typeface="Comic Sans MS" pitchFamily="66" charset="0"/>
              </a:rPr>
              <a:t>И.Н.</a:t>
            </a:r>
            <a:r>
              <a:rPr lang="ru-RU" sz="2800" i="1" dirty="0"/>
              <a:t/>
            </a:r>
            <a:br>
              <a:rPr lang="ru-RU" sz="2800" i="1" dirty="0"/>
            </a:br>
            <a:r>
              <a:rPr lang="ru-RU" b="1" i="1" dirty="0" smtClean="0">
                <a:latin typeface="Comic Sans MS" pitchFamily="66" charset="0"/>
              </a:rPr>
              <a:t>          </a:t>
            </a:r>
            <a:endParaRPr lang="ru-RU" sz="32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 idx="4294967295"/>
          </p:nvPr>
        </p:nvSpPr>
        <p:spPr>
          <a:xfrm>
            <a:off x="1358900" y="238125"/>
            <a:ext cx="10223500" cy="857250"/>
          </a:xfrm>
        </p:spPr>
        <p:txBody>
          <a:bodyPr/>
          <a:lstStyle/>
          <a:p>
            <a:pPr algn="ctr" eaLnBrk="1" hangingPunct="1"/>
            <a:r>
              <a:rPr lang="ru-RU" b="1" smtClean="0">
                <a:latin typeface="Comic Sans MS" pitchFamily="66" charset="0"/>
              </a:rPr>
              <a:t>Работа с текстом</a:t>
            </a:r>
          </a:p>
        </p:txBody>
      </p:sp>
      <p:sp>
        <p:nvSpPr>
          <p:cNvPr id="25602" name="Rectangle 3"/>
          <p:cNvSpPr>
            <a:spLocks noGrp="1"/>
          </p:cNvSpPr>
          <p:nvPr>
            <p:ph type="body" idx="4294967295"/>
          </p:nvPr>
        </p:nvSpPr>
        <p:spPr>
          <a:xfrm>
            <a:off x="628650" y="1127125"/>
            <a:ext cx="10875963" cy="5449888"/>
          </a:xfrm>
        </p:spPr>
        <p:txBody>
          <a:bodyPr/>
          <a:lstStyle/>
          <a:p>
            <a:pPr algn="just" eaLnBrk="1" hangingPunct="1">
              <a:buFont typeface="Wingdings 3" pitchFamily="18" charset="2"/>
              <a:buNone/>
            </a:pPr>
            <a:r>
              <a:rPr lang="ru-RU" sz="2800" b="1" i="1" dirty="0" smtClean="0">
                <a:solidFill>
                  <a:srgbClr val="000000"/>
                </a:solidFill>
                <a:latin typeface="Comic Sans MS" pitchFamily="66" charset="0"/>
                <a:cs typeface="Times New Roman" pitchFamily="18" charset="0"/>
              </a:rPr>
              <a:t>Упражнение 2</a:t>
            </a:r>
          </a:p>
          <a:p>
            <a:pPr algn="just" eaLnBrk="1" hangingPunct="1">
              <a:buFont typeface="Wingdings 3" pitchFamily="18" charset="2"/>
              <a:buNone/>
            </a:pPr>
            <a:r>
              <a:rPr lang="ru-RU" sz="2800" b="1" i="1" dirty="0" smtClean="0">
                <a:solidFill>
                  <a:srgbClr val="000000"/>
                </a:solidFill>
                <a:latin typeface="Arial" charset="0"/>
                <a:ea typeface="Times-Roman" charset="-128"/>
                <a:cs typeface="Times New Roman" pitchFamily="18" charset="0"/>
              </a:rPr>
              <a:t>Прочитай предложения. Напиши их, ориентируясь</a:t>
            </a:r>
          </a:p>
          <a:p>
            <a:pPr algn="just" eaLnBrk="1" hangingPunct="1">
              <a:buFont typeface="Wingdings 3" pitchFamily="18" charset="2"/>
              <a:buNone/>
            </a:pPr>
            <a:r>
              <a:rPr lang="ru-RU" sz="2800" b="1" i="1" dirty="0" smtClean="0">
                <a:solidFill>
                  <a:srgbClr val="000000"/>
                </a:solidFill>
                <a:latin typeface="Arial" charset="0"/>
                <a:ea typeface="Times-Roman" charset="-128"/>
                <a:cs typeface="Times New Roman" pitchFamily="18" charset="0"/>
              </a:rPr>
              <a:t>на первые буквы первых слов. Они должны следовать в алфавитном порядке.</a:t>
            </a:r>
          </a:p>
          <a:p>
            <a:pPr algn="just" eaLnBrk="1" hangingPunct="1">
              <a:buFont typeface="Wingdings 3" pitchFamily="18" charset="2"/>
              <a:buNone/>
            </a:pPr>
            <a:r>
              <a:rPr lang="ru-RU" sz="4000" b="1" dirty="0" smtClean="0">
                <a:solidFill>
                  <a:srgbClr val="000000"/>
                </a:solidFill>
                <a:latin typeface="Calibri" pitchFamily="34" charset="0"/>
                <a:ea typeface="Times-Roman" charset="-128"/>
                <a:cs typeface="Times New Roman" pitchFamily="18" charset="0"/>
              </a:rPr>
              <a:t>Тетерева спят в снегу.</a:t>
            </a:r>
          </a:p>
          <a:p>
            <a:pPr algn="just" eaLnBrk="1" hangingPunct="1">
              <a:buFont typeface="Wingdings 3" pitchFamily="18" charset="2"/>
              <a:buNone/>
            </a:pPr>
            <a:r>
              <a:rPr lang="ru-RU" sz="4000" b="1" dirty="0">
                <a:solidFill>
                  <a:srgbClr val="000000"/>
                </a:solidFill>
                <a:latin typeface="Calibri" pitchFamily="34" charset="0"/>
                <a:ea typeface="Times-Roman" charset="-128"/>
                <a:cs typeface="Times New Roman" pitchFamily="18" charset="0"/>
              </a:rPr>
              <a:t>Н</a:t>
            </a:r>
            <a:r>
              <a:rPr lang="ru-RU" sz="4000" b="1" dirty="0" smtClean="0">
                <a:solidFill>
                  <a:srgbClr val="000000"/>
                </a:solidFill>
                <a:latin typeface="Calibri" pitchFamily="34" charset="0"/>
                <a:ea typeface="Times-Roman" charset="-128"/>
                <a:cs typeface="Times New Roman" pitchFamily="18" charset="0"/>
              </a:rPr>
              <a:t>очуют в ветвях елей глухари.</a:t>
            </a:r>
          </a:p>
          <a:p>
            <a:pPr algn="just" eaLnBrk="1" hangingPunct="1">
              <a:buFont typeface="Wingdings 3" pitchFamily="18" charset="2"/>
              <a:buNone/>
            </a:pPr>
            <a:r>
              <a:rPr lang="ru-RU" sz="4000" b="1" dirty="0" smtClean="0">
                <a:solidFill>
                  <a:srgbClr val="000000"/>
                </a:solidFill>
                <a:latin typeface="Calibri" pitchFamily="34" charset="0"/>
                <a:ea typeface="Times-Roman" charset="-128"/>
                <a:cs typeface="Times New Roman" pitchFamily="18" charset="0"/>
              </a:rPr>
              <a:t>Поползни укрываются в дуплах деревьев.</a:t>
            </a:r>
          </a:p>
          <a:p>
            <a:pPr algn="just" eaLnBrk="1" hangingPunct="1">
              <a:buFont typeface="Wingdings 3" pitchFamily="18" charset="2"/>
              <a:buNone/>
            </a:pPr>
            <a:r>
              <a:rPr lang="ru-RU" sz="4000" b="1" dirty="0" smtClean="0">
                <a:solidFill>
                  <a:srgbClr val="000000"/>
                </a:solidFill>
                <a:latin typeface="Calibri" pitchFamily="34" charset="0"/>
                <a:ea typeface="Times-Roman" charset="-128"/>
                <a:cs typeface="Times New Roman" pitchFamily="18" charset="0"/>
              </a:rPr>
              <a:t>Зимнюю ночь птицы проводят по-разному.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7472" y="0"/>
            <a:ext cx="8912225" cy="1281112"/>
          </a:xfrm>
        </p:spPr>
        <p:txBody>
          <a:bodyPr/>
          <a:lstStyle/>
          <a:p>
            <a:pPr algn="ctr"/>
            <a:r>
              <a:rPr lang="ru-RU" b="1" dirty="0">
                <a:latin typeface="Comic Sans MS" pitchFamily="66" charset="0"/>
              </a:rPr>
              <a:t>Работа с текстом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8471" y="625845"/>
            <a:ext cx="11710931" cy="6970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262626"/>
                </a:solidFill>
                <a:latin typeface="Comic Sans MS" pitchFamily="66" charset="0"/>
                <a:ea typeface="+mj-ea"/>
                <a:cs typeface="+mj-cs"/>
              </a:rPr>
              <a:t>         Упражнение 3</a:t>
            </a:r>
          </a:p>
          <a:p>
            <a:r>
              <a:rPr lang="ru-RU" sz="2800" b="1" i="1" dirty="0" smtClean="0"/>
              <a:t>Прочитай </a:t>
            </a:r>
            <a:r>
              <a:rPr lang="ru-RU" sz="2800" b="1" i="1" dirty="0"/>
              <a:t>текст, вставляя подходящие по смыслу имена </a:t>
            </a:r>
            <a:r>
              <a:rPr lang="ru-RU" sz="2800" b="1" i="1" dirty="0" smtClean="0"/>
              <a:t>прилагательные.</a:t>
            </a:r>
            <a:endParaRPr lang="ru-RU" sz="4800" i="1" dirty="0"/>
          </a:p>
          <a:p>
            <a:r>
              <a:rPr lang="ru-RU" sz="3600" dirty="0"/>
              <a:t>   </a:t>
            </a:r>
            <a:r>
              <a:rPr lang="ru-RU" sz="3600" b="1" dirty="0"/>
              <a:t>     </a:t>
            </a:r>
            <a:r>
              <a:rPr lang="ru-RU" sz="3200" b="1" dirty="0"/>
              <a:t>Стоял   </a:t>
            </a:r>
            <a:r>
              <a:rPr lang="ru-RU" sz="3200" b="1" dirty="0" smtClean="0"/>
              <a:t>…</a:t>
            </a:r>
            <a:r>
              <a:rPr lang="ru-RU" sz="3200" b="1" dirty="0"/>
              <a:t>    день. Светило …   солнце.</a:t>
            </a:r>
          </a:p>
          <a:p>
            <a:r>
              <a:rPr lang="ru-RU" sz="3200" b="1" dirty="0"/>
              <a:t>Ребята собрались на реке. Вот дети едут с ... горы на салазках.</a:t>
            </a:r>
          </a:p>
          <a:p>
            <a:r>
              <a:rPr lang="ru-RU" sz="3200" b="1" dirty="0"/>
              <a:t>        Вдруг Саша въехала в  </a:t>
            </a:r>
            <a:r>
              <a:rPr lang="ru-RU" sz="3200" b="1" dirty="0" smtClean="0"/>
              <a:t>…  </a:t>
            </a:r>
            <a:r>
              <a:rPr lang="ru-RU" sz="3200" b="1" dirty="0"/>
              <a:t> сугроб. Друзья спешат на помощь. А </a:t>
            </a:r>
            <a:r>
              <a:rPr lang="ru-RU" sz="3200" b="1" dirty="0" smtClean="0"/>
              <a:t>на  …  берегу </a:t>
            </a:r>
            <a:r>
              <a:rPr lang="ru-RU" sz="3200" b="1" dirty="0"/>
              <a:t>ребята строят </a:t>
            </a:r>
            <a:r>
              <a:rPr lang="ru-RU" sz="3200" b="1" dirty="0" smtClean="0"/>
              <a:t>…</a:t>
            </a:r>
            <a:r>
              <a:rPr lang="ru-RU" sz="3200" b="1" dirty="0"/>
              <a:t>   крепость. До вечера слышны на реке </a:t>
            </a:r>
            <a:r>
              <a:rPr lang="ru-RU" sz="3200" b="1" dirty="0" smtClean="0"/>
              <a:t>… смех </a:t>
            </a:r>
            <a:r>
              <a:rPr lang="ru-RU" sz="3200" b="1" dirty="0"/>
              <a:t>и </a:t>
            </a:r>
            <a:r>
              <a:rPr lang="ru-RU" sz="3200" b="1" dirty="0" smtClean="0"/>
              <a:t>…  речь</a:t>
            </a:r>
            <a:r>
              <a:rPr lang="ru-RU" sz="3200" b="1" dirty="0"/>
              <a:t>.</a:t>
            </a:r>
          </a:p>
          <a:p>
            <a:r>
              <a:rPr lang="ru-RU" sz="3200" b="1" dirty="0"/>
              <a:t>        Хороши </a:t>
            </a:r>
            <a:r>
              <a:rPr lang="ru-RU" sz="3200" b="1" dirty="0" smtClean="0"/>
              <a:t>… забавы</a:t>
            </a:r>
            <a:r>
              <a:rPr lang="ru-RU" sz="3200" b="1" dirty="0"/>
              <a:t>!</a:t>
            </a:r>
            <a:endParaRPr lang="ru-RU" sz="3600" b="1" dirty="0"/>
          </a:p>
          <a:p>
            <a:r>
              <a:rPr lang="ru-RU" sz="2800" b="1" i="1" dirty="0"/>
              <a:t>Определи основную мысль текста. Озаглавь текст.</a:t>
            </a:r>
          </a:p>
          <a:p>
            <a:r>
              <a:rPr lang="ru-RU" sz="2800" b="1" i="1" dirty="0"/>
              <a:t>Спиши текст, каждую часть начиная с красной строки. Проверь свою работу.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34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2705" y="194231"/>
            <a:ext cx="10149538" cy="720170"/>
          </a:xfrm>
        </p:spPr>
        <p:txBody>
          <a:bodyPr/>
          <a:lstStyle/>
          <a:p>
            <a:pPr algn="ctr"/>
            <a:r>
              <a:rPr lang="ru-RU" b="1" dirty="0">
                <a:latin typeface="Comic Sans MS" pitchFamily="66" charset="0"/>
              </a:rPr>
              <a:t>Работа с текстом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80501" y="770866"/>
            <a:ext cx="1106093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262626"/>
                </a:solidFill>
                <a:latin typeface="Comic Sans MS" pitchFamily="66" charset="0"/>
                <a:ea typeface="+mj-ea"/>
                <a:cs typeface="+mj-cs"/>
              </a:rPr>
              <a:t>          Упражнение 4</a:t>
            </a:r>
          </a:p>
          <a:p>
            <a:r>
              <a:rPr lang="ru-RU" sz="2800" b="1" i="1" dirty="0" smtClean="0"/>
              <a:t>Прочитай </a:t>
            </a:r>
            <a:r>
              <a:rPr lang="ru-RU" sz="2800" b="1" i="1" dirty="0"/>
              <a:t>предложения. Познакомься с планом.</a:t>
            </a:r>
          </a:p>
          <a:p>
            <a:r>
              <a:rPr lang="ru-RU" sz="2800" b="1" i="1" dirty="0"/>
              <a:t>Сформулируй задание и выполни его</a:t>
            </a:r>
            <a:r>
              <a:rPr lang="ru-RU" sz="2800" b="1" i="1" dirty="0" smtClean="0"/>
              <a:t>.</a:t>
            </a:r>
          </a:p>
          <a:p>
            <a:endParaRPr lang="ru-RU" sz="2800" b="1" i="1" dirty="0"/>
          </a:p>
          <a:p>
            <a:r>
              <a:rPr lang="ru-RU" sz="3200" b="1" dirty="0"/>
              <a:t>Она вьет его на </a:t>
            </a:r>
            <a:r>
              <a:rPr lang="ru-RU" sz="3200" b="1" dirty="0" err="1"/>
              <a:t>веточ</a:t>
            </a:r>
            <a:r>
              <a:rPr lang="ru-RU" sz="3200" b="1" dirty="0"/>
              <a:t>...</a:t>
            </a:r>
            <a:r>
              <a:rPr lang="ru-RU" sz="3200" b="1" dirty="0" err="1"/>
              <a:t>ках</a:t>
            </a:r>
            <a:r>
              <a:rPr lang="ru-RU" sz="3200" b="1" dirty="0"/>
              <a:t> березы.</a:t>
            </a:r>
          </a:p>
          <a:p>
            <a:r>
              <a:rPr lang="ru-RU" sz="3200" b="1" dirty="0"/>
              <a:t>Орел делает его из толстых </a:t>
            </a:r>
            <a:r>
              <a:rPr lang="ru-RU" sz="3200" b="1" dirty="0" err="1"/>
              <a:t>суч</a:t>
            </a:r>
            <a:r>
              <a:rPr lang="ru-RU" sz="3200" b="1" dirty="0"/>
              <a:t>...ков.</a:t>
            </a:r>
          </a:p>
          <a:p>
            <a:r>
              <a:rPr lang="ru-RU" sz="3200" b="1" dirty="0" err="1"/>
              <a:t>Птич</a:t>
            </a:r>
            <a:r>
              <a:rPr lang="ru-RU" sz="3200" b="1" dirty="0"/>
              <a:t>...</a:t>
            </a:r>
            <a:r>
              <a:rPr lang="ru-RU" sz="3200" b="1" dirty="0" err="1"/>
              <a:t>ки</a:t>
            </a:r>
            <a:r>
              <a:rPr lang="ru-RU" sz="3200" b="1" dirty="0"/>
              <a:t> строят разные гнезда.</a:t>
            </a:r>
          </a:p>
          <a:p>
            <a:r>
              <a:rPr lang="ru-RU" sz="3200" b="1" dirty="0" err="1"/>
              <a:t>Пеноч</a:t>
            </a:r>
            <a:r>
              <a:rPr lang="ru-RU" sz="3200" b="1" dirty="0"/>
              <a:t>...ка украшает жилье </a:t>
            </a:r>
            <a:r>
              <a:rPr lang="ru-RU" sz="3200" b="1" dirty="0" err="1"/>
              <a:t>кусоч</a:t>
            </a:r>
            <a:r>
              <a:rPr lang="ru-RU" sz="3200" b="1" dirty="0"/>
              <a:t>...</a:t>
            </a:r>
            <a:r>
              <a:rPr lang="ru-RU" sz="3200" b="1" dirty="0" err="1"/>
              <a:t>ками</a:t>
            </a:r>
            <a:r>
              <a:rPr lang="ru-RU" sz="3200" b="1" dirty="0"/>
              <a:t> бумаги</a:t>
            </a:r>
            <a:r>
              <a:rPr lang="ru-RU" sz="3200" b="1" dirty="0" smtClean="0"/>
              <a:t>.</a:t>
            </a:r>
            <a:endParaRPr lang="ru-RU" sz="3200" b="1" dirty="0"/>
          </a:p>
          <a:p>
            <a:endParaRPr lang="ru-RU" sz="2800" b="1" i="1" u="sng" dirty="0" smtClean="0"/>
          </a:p>
          <a:p>
            <a:r>
              <a:rPr lang="ru-RU" sz="2800" b="1" i="1" u="sng" dirty="0" smtClean="0"/>
              <a:t>План.</a:t>
            </a:r>
          </a:p>
          <a:p>
            <a:r>
              <a:rPr lang="ru-RU" sz="2800" b="1" dirty="0" smtClean="0"/>
              <a:t>1</a:t>
            </a:r>
            <a:r>
              <a:rPr lang="ru-RU" sz="2800" b="1" dirty="0"/>
              <a:t>). Какие у птиц гнезда?</a:t>
            </a:r>
          </a:p>
          <a:p>
            <a:r>
              <a:rPr lang="ru-RU" sz="2800" b="1" dirty="0"/>
              <a:t>2). Гнездо орла.</a:t>
            </a:r>
          </a:p>
          <a:p>
            <a:r>
              <a:rPr lang="ru-RU" sz="2800" b="1" dirty="0"/>
              <a:t>3). Жилье </a:t>
            </a:r>
            <a:r>
              <a:rPr lang="ru-RU" sz="2800" b="1" dirty="0" err="1"/>
              <a:t>пеноч</a:t>
            </a:r>
            <a:r>
              <a:rPr lang="ru-RU" sz="2800" b="1" dirty="0"/>
              <a:t>...</a:t>
            </a:r>
            <a:r>
              <a:rPr lang="ru-RU" sz="2800" b="1" dirty="0" err="1"/>
              <a:t>ки</a:t>
            </a:r>
            <a:r>
              <a:rPr lang="ru-RU" sz="2800" b="1" dirty="0" smtClean="0"/>
              <a:t>.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323601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 idx="4294967295"/>
          </p:nvPr>
        </p:nvSpPr>
        <p:spPr>
          <a:xfrm>
            <a:off x="1169988" y="242888"/>
            <a:ext cx="10309225" cy="1281112"/>
          </a:xfrm>
        </p:spPr>
        <p:txBody>
          <a:bodyPr/>
          <a:lstStyle/>
          <a:p>
            <a:pPr algn="ctr" eaLnBrk="1" hangingPunct="1"/>
            <a:r>
              <a:rPr lang="ru-RU" b="1" dirty="0" smtClean="0">
                <a:latin typeface="Comic Sans MS" pitchFamily="66" charset="0"/>
              </a:rPr>
              <a:t>Работа с текстом</a:t>
            </a:r>
          </a:p>
        </p:txBody>
      </p:sp>
      <p:sp>
        <p:nvSpPr>
          <p:cNvPr id="26626" name="Rectangle 3"/>
          <p:cNvSpPr>
            <a:spLocks noGrp="1"/>
          </p:cNvSpPr>
          <p:nvPr>
            <p:ph type="body" idx="4294967295"/>
          </p:nvPr>
        </p:nvSpPr>
        <p:spPr>
          <a:xfrm>
            <a:off x="282862" y="1107502"/>
            <a:ext cx="11909137" cy="5638800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z="2800" b="1" i="1" dirty="0" smtClean="0">
                <a:latin typeface="Comic Sans MS" pitchFamily="66" charset="0"/>
              </a:rPr>
              <a:t>Упражнение 5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2800" b="1" i="1" dirty="0" smtClean="0">
                <a:latin typeface="Arial" charset="0"/>
              </a:rPr>
              <a:t>Прочитай предложения. Рассмотри таблицу. Сформулируй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2800" b="1" i="1" dirty="0" smtClean="0">
                <a:latin typeface="Arial" charset="0"/>
              </a:rPr>
              <a:t>задание. Выполни его.</a:t>
            </a:r>
            <a:endParaRPr lang="en-US" sz="2800" b="1" i="1" dirty="0" smtClean="0">
              <a:latin typeface="Arial" charset="0"/>
            </a:endParaRPr>
          </a:p>
          <a:p>
            <a:pPr eaLnBrk="1" hangingPunct="1">
              <a:buFont typeface="Wingdings 3" pitchFamily="18" charset="2"/>
              <a:buNone/>
            </a:pPr>
            <a:endParaRPr lang="ru-RU" sz="2800" b="1" i="1" dirty="0" smtClean="0">
              <a:latin typeface="Arial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ru-RU" sz="3200" b="1" dirty="0">
                <a:latin typeface="Arial" charset="0"/>
              </a:rPr>
              <a:t>И</a:t>
            </a:r>
            <a:r>
              <a:rPr lang="ru-RU" sz="3200" b="1" dirty="0" smtClean="0">
                <a:latin typeface="Arial" charset="0"/>
              </a:rPr>
              <a:t>з, лепят, гнёзда, глины.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3200" b="1" dirty="0" smtClean="0">
                <a:latin typeface="Arial" charset="0"/>
              </a:rPr>
              <a:t>Ласточки, мае, обычно,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3200" b="1" dirty="0">
                <a:latin typeface="Arial" charset="0"/>
              </a:rPr>
              <a:t>в</a:t>
            </a:r>
            <a:r>
              <a:rPr lang="ru-RU" sz="3200" b="1" dirty="0" smtClean="0">
                <a:latin typeface="Arial" charset="0"/>
              </a:rPr>
              <a:t>, прилетают.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3200" b="1" dirty="0" smtClean="0">
                <a:latin typeface="Arial" charset="0"/>
              </a:rPr>
              <a:t>Сразу, за, они, принимаются, работу.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3200" b="1" dirty="0">
                <a:latin typeface="Arial" charset="0"/>
              </a:rPr>
              <a:t>Д</a:t>
            </a:r>
            <a:r>
              <a:rPr lang="ru-RU" sz="3200" b="1" dirty="0" smtClean="0">
                <a:latin typeface="Arial" charset="0"/>
              </a:rPr>
              <a:t>нями, птицы, целыми, трудятся.</a:t>
            </a:r>
            <a:endParaRPr lang="ru-RU" sz="3200" b="1" dirty="0" smtClean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608263" y="2652713"/>
            <a:ext cx="23558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pic>
        <p:nvPicPr>
          <p:cNvPr id="26627" name="Рисунок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00663" y="2312671"/>
            <a:ext cx="2181225" cy="552450"/>
          </a:xfrm>
          <a:prstGeom prst="rect">
            <a:avLst/>
          </a:prstGeom>
          <a:noFill/>
        </p:spPr>
      </p:pic>
      <p:graphicFrame>
        <p:nvGraphicFramePr>
          <p:cNvPr id="26694" name="Group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154232"/>
              </p:ext>
            </p:extLst>
          </p:nvPr>
        </p:nvGraphicFramePr>
        <p:xfrm>
          <a:off x="5300663" y="2312671"/>
          <a:ext cx="6601777" cy="2557549"/>
        </p:xfrm>
        <a:graphic>
          <a:graphicData uri="http://schemas.openxmlformats.org/drawingml/2006/table">
            <a:tbl>
              <a:tblPr/>
              <a:tblGrid>
                <a:gridCol w="2197418"/>
                <a:gridCol w="4404359"/>
              </a:tblGrid>
              <a:tr h="501967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 3" pitchFamily="18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слов с ударением на 1 -м слоге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9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-Roman" charset="-128"/>
                          <a:cs typeface="Times New Roman" pitchFamily="18" charset="0"/>
                        </a:rPr>
                        <a:t>1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-Roman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-Roman" charset="-128"/>
                          <a:cs typeface="Times New Roman" pitchFamily="18" charset="0"/>
                        </a:rPr>
                        <a:t>2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-Roman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8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-Roman" charset="-128"/>
                          <a:cs typeface="Times New Roman" pitchFamily="18" charset="0"/>
                        </a:rPr>
                        <a:t>2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-Roman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-Roman" charset="-128"/>
                          <a:cs typeface="Times New Roman" pitchFamily="18" charset="0"/>
                        </a:rPr>
                        <a:t>1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-Roman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9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-Roman" charset="-128"/>
                          <a:cs typeface="Times New Roman" pitchFamily="18" charset="0"/>
                        </a:rPr>
                        <a:t>3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-Roman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-Roman" charset="-128"/>
                          <a:cs typeface="Times New Roman" pitchFamily="18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-Roman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8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-Roman" charset="-128"/>
                          <a:cs typeface="Times New Roman" pitchFamily="18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-Roman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-Roman" charset="-128"/>
                          <a:cs typeface="Times New Roman" pitchFamily="18" charset="0"/>
                        </a:rPr>
                        <a:t>4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-Roman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 idx="4294967295"/>
          </p:nvPr>
        </p:nvSpPr>
        <p:spPr>
          <a:xfrm>
            <a:off x="1169988" y="242888"/>
            <a:ext cx="10309225" cy="1281112"/>
          </a:xfrm>
        </p:spPr>
        <p:txBody>
          <a:bodyPr/>
          <a:lstStyle/>
          <a:p>
            <a:pPr algn="ctr" eaLnBrk="1" hangingPunct="1"/>
            <a:r>
              <a:rPr lang="ru-RU" b="1" dirty="0" smtClean="0">
                <a:latin typeface="Comic Sans MS" pitchFamily="66" charset="0"/>
              </a:rPr>
              <a:t>Работа с текстом</a:t>
            </a:r>
          </a:p>
        </p:txBody>
      </p:sp>
      <p:sp>
        <p:nvSpPr>
          <p:cNvPr id="26626" name="Rectangle 3"/>
          <p:cNvSpPr>
            <a:spLocks noGrp="1"/>
          </p:cNvSpPr>
          <p:nvPr>
            <p:ph type="body" idx="4294967295"/>
          </p:nvPr>
        </p:nvSpPr>
        <p:spPr>
          <a:xfrm>
            <a:off x="315913" y="1041400"/>
            <a:ext cx="11468100" cy="5638800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z="2800" b="1" i="1" dirty="0" smtClean="0">
                <a:latin typeface="Comic Sans MS" pitchFamily="66" charset="0"/>
              </a:rPr>
              <a:t>Упражнение </a:t>
            </a:r>
            <a:r>
              <a:rPr lang="ru-RU" sz="2800" b="1" i="1" dirty="0">
                <a:latin typeface="Comic Sans MS" pitchFamily="66" charset="0"/>
              </a:rPr>
              <a:t>5</a:t>
            </a:r>
            <a:endParaRPr lang="ru-RU" sz="2800" b="1" i="1" dirty="0" smtClean="0">
              <a:latin typeface="Comic Sans MS" pitchFamily="66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ru-RU" sz="2800" b="1" i="1" dirty="0" smtClean="0">
                <a:latin typeface="Arial" charset="0"/>
              </a:rPr>
              <a:t>Прочитай предложения. Рассмотри таблицу. Сформулируй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2800" b="1" i="1" dirty="0" smtClean="0">
                <a:latin typeface="Arial" charset="0"/>
              </a:rPr>
              <a:t>задание. Выполни его.</a:t>
            </a:r>
            <a:endParaRPr lang="en-US" sz="2800" b="1" i="1" dirty="0" smtClean="0">
              <a:latin typeface="Arial" charset="0"/>
            </a:endParaRPr>
          </a:p>
          <a:p>
            <a:pPr eaLnBrk="1" hangingPunct="1">
              <a:buFont typeface="Wingdings 3" pitchFamily="18" charset="2"/>
              <a:buNone/>
            </a:pPr>
            <a:endParaRPr lang="ru-RU" sz="2800" b="1" i="1" dirty="0" smtClean="0">
              <a:latin typeface="Arial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ru-RU" sz="3200" b="1" dirty="0" smtClean="0">
                <a:latin typeface="Arial" charset="0"/>
              </a:rPr>
              <a:t>Лепят из глины гнезда.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3200" b="1" dirty="0" smtClean="0">
                <a:latin typeface="Arial" charset="0"/>
              </a:rPr>
              <a:t>Ласточки обычно </a:t>
            </a:r>
            <a:endParaRPr lang="en-US" sz="3200" b="1" dirty="0" smtClean="0">
              <a:latin typeface="Arial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ru-RU" sz="3200" b="1" dirty="0" smtClean="0">
                <a:latin typeface="Arial" charset="0"/>
              </a:rPr>
              <a:t>прилетают в мае.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3200" b="1" dirty="0" smtClean="0">
                <a:latin typeface="Arial" charset="0"/>
              </a:rPr>
              <a:t>Они сразу принимаются за работу.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3200" b="1" dirty="0" smtClean="0">
                <a:latin typeface="Arial" charset="0"/>
              </a:rPr>
              <a:t>Птицы трудятся целыми днями.</a:t>
            </a:r>
            <a:endParaRPr lang="ru-RU" sz="3200" b="1" dirty="0" smtClean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608263" y="2652713"/>
            <a:ext cx="23558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pic>
        <p:nvPicPr>
          <p:cNvPr id="26627" name="Рисунок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00663" y="2312671"/>
            <a:ext cx="2181225" cy="552450"/>
          </a:xfrm>
          <a:prstGeom prst="rect">
            <a:avLst/>
          </a:prstGeom>
          <a:noFill/>
        </p:spPr>
      </p:pic>
      <p:graphicFrame>
        <p:nvGraphicFramePr>
          <p:cNvPr id="26694" name="Group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491052"/>
              </p:ext>
            </p:extLst>
          </p:nvPr>
        </p:nvGraphicFramePr>
        <p:xfrm>
          <a:off x="5315902" y="2317433"/>
          <a:ext cx="6601777" cy="2557549"/>
        </p:xfrm>
        <a:graphic>
          <a:graphicData uri="http://schemas.openxmlformats.org/drawingml/2006/table">
            <a:tbl>
              <a:tblPr/>
              <a:tblGrid>
                <a:gridCol w="2197418"/>
                <a:gridCol w="4404359"/>
              </a:tblGrid>
              <a:tr h="501967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 3" pitchFamily="18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слов с ударением на 1 -м слоге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9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-Roman" charset="-128"/>
                          <a:cs typeface="Times New Roman" pitchFamily="18" charset="0"/>
                        </a:rPr>
                        <a:t>1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-Roman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-Roman" charset="-128"/>
                          <a:cs typeface="Times New Roman" pitchFamily="18" charset="0"/>
                        </a:rPr>
                        <a:t>2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-Roman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8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-Roman" charset="-128"/>
                          <a:cs typeface="Times New Roman" pitchFamily="18" charset="0"/>
                        </a:rPr>
                        <a:t>2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-Roman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-Roman" charset="-128"/>
                          <a:cs typeface="Times New Roman" pitchFamily="18" charset="0"/>
                        </a:rPr>
                        <a:t>1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-Roman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9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-Roman" charset="-128"/>
                          <a:cs typeface="Times New Roman" pitchFamily="18" charset="0"/>
                        </a:rPr>
                        <a:t>3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-Roman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-Roman" charset="-128"/>
                          <a:cs typeface="Times New Roman" pitchFamily="18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-Roman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8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-Roman" charset="-128"/>
                          <a:cs typeface="Times New Roman" pitchFamily="18" charset="0"/>
                        </a:rPr>
                        <a:t>4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-Roman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-Roman" charset="-128"/>
                          <a:cs typeface="Times New Roman" pitchFamily="18" charset="0"/>
                        </a:rPr>
                        <a:t>4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-Roman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29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 idx="4294967295"/>
          </p:nvPr>
        </p:nvSpPr>
        <p:spPr>
          <a:xfrm>
            <a:off x="625633" y="0"/>
            <a:ext cx="10940733" cy="883920"/>
          </a:xfrm>
        </p:spPr>
        <p:txBody>
          <a:bodyPr/>
          <a:lstStyle/>
          <a:p>
            <a:pPr algn="ctr" eaLnBrk="1" hangingPunct="1"/>
            <a:r>
              <a:rPr lang="ru-RU" b="1" dirty="0">
                <a:latin typeface="Comic Sans MS" pitchFamily="66" charset="0"/>
              </a:rPr>
              <a:t>Работа с </a:t>
            </a:r>
            <a:r>
              <a:rPr lang="ru-RU" b="1" dirty="0" smtClean="0">
                <a:latin typeface="Comic Sans MS" pitchFamily="66" charset="0"/>
              </a:rPr>
              <a:t>текстом</a:t>
            </a:r>
            <a:endParaRPr lang="ru-RU" dirty="0" smtClean="0"/>
          </a:p>
        </p:txBody>
      </p:sp>
      <p:sp>
        <p:nvSpPr>
          <p:cNvPr id="27650" name="Rectangle 3"/>
          <p:cNvSpPr>
            <a:spLocks noGrp="1"/>
          </p:cNvSpPr>
          <p:nvPr>
            <p:ph type="body" idx="4294967295"/>
          </p:nvPr>
        </p:nvSpPr>
        <p:spPr>
          <a:xfrm>
            <a:off x="396607" y="525136"/>
            <a:ext cx="11251225" cy="4895161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ru-RU" sz="2800" b="1" i="1" dirty="0" smtClean="0">
                <a:solidFill>
                  <a:srgbClr val="262626"/>
                </a:solidFill>
                <a:latin typeface="Comic Sans MS" pitchFamily="66" charset="0"/>
                <a:ea typeface="+mj-ea"/>
                <a:cs typeface="+mj-cs"/>
              </a:rPr>
              <a:t>       Упражнение 6</a:t>
            </a:r>
            <a:endParaRPr lang="ru-RU" sz="2800" b="1" i="1" dirty="0" smtClean="0"/>
          </a:p>
          <a:p>
            <a:pPr marL="0" indent="0" eaLnBrk="1" hangingPunct="1">
              <a:buNone/>
            </a:pPr>
            <a:r>
              <a:rPr lang="ru-RU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Прочитайте </a:t>
            </a:r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первое и последнее предложения каждой цепочки. Составьте два недостающих предложения, отражающих последовательность событий. Полученные цепочки предложений напишите. Подлежащее, сказуемое подчеркните</a:t>
            </a:r>
            <a:r>
              <a:rPr lang="ru-RU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3600" b="1" dirty="0" smtClean="0"/>
              <a:t> </a:t>
            </a:r>
          </a:p>
          <a:p>
            <a:pPr marL="400050" lvl="1" indent="0" eaLnBrk="1" hangingPunct="1">
              <a:buNone/>
            </a:pPr>
            <a:r>
              <a:rPr lang="ru-RU" sz="3200" dirty="0" smtClean="0"/>
              <a:t>     </a:t>
            </a:r>
            <a:r>
              <a:rPr lang="ru-RU" sz="3200" b="1" dirty="0" smtClean="0"/>
              <a:t>Ι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. 1. Поднялся ветер.  2. |________. </a:t>
            </a:r>
            <a:endParaRPr lang="ru-RU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1" indent="0" eaLnBrk="1" hangingPunct="1">
              <a:buNone/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3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|________. 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4. Деревья обнажились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00050" lvl="1" indent="0" eaLnBrk="1" hangingPunct="1">
              <a:buNone/>
            </a:pP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ΙΙ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. 1. Пошли сильные дожди. 2. |_________.  </a:t>
            </a:r>
            <a:endParaRPr lang="ru-RU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1" indent="0" eaLnBrk="1" hangingPunct="1">
              <a:buNone/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3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|_________. 4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. Коровы остались без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корма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eaLnBrk="1" hangingPunct="1">
              <a:buNone/>
            </a:pPr>
            <a:endParaRPr 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1012" y="0"/>
            <a:ext cx="9962252" cy="749147"/>
          </a:xfrm>
        </p:spPr>
        <p:txBody>
          <a:bodyPr/>
          <a:lstStyle/>
          <a:p>
            <a:pPr algn="ctr"/>
            <a:r>
              <a:rPr lang="ru-RU" b="1" dirty="0">
                <a:latin typeface="Comic Sans MS" pitchFamily="66" charset="0"/>
              </a:rPr>
              <a:t>Работа с текстом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50842" y="749147"/>
            <a:ext cx="1186516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262626"/>
                </a:solidFill>
                <a:latin typeface="Comic Sans MS" pitchFamily="66" charset="0"/>
                <a:ea typeface="+mj-ea"/>
                <a:cs typeface="+mj-cs"/>
              </a:rPr>
              <a:t>      Упражнение 7</a:t>
            </a:r>
          </a:p>
          <a:p>
            <a:r>
              <a:rPr lang="ru-RU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Прочитай </a:t>
            </a:r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предложения. Рассмотри формулу. Цифры</a:t>
            </a:r>
          </a:p>
          <a:p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в ней отражают количество мягких </a:t>
            </a:r>
            <a:r>
              <a:rPr lang="ru-RU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согласных звуков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в словах предложений</a:t>
            </a:r>
            <a:r>
              <a:rPr lang="ru-RU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Перед дождем клевер сближает листочки.</a:t>
            </a:r>
          </a:p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 клеверу можно легко узнать об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изменении погоды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Цветок его на тонкой ножке поникает.</a:t>
            </a:r>
          </a:p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7 : 10 : 6</a:t>
            </a:r>
          </a:p>
          <a:p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Запиши предложения в правильном порядке.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Подбери противоположное по смыслу слово к </a:t>
            </a:r>
            <a:r>
              <a:rPr lang="ru-RU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слову </a:t>
            </a:r>
            <a:r>
              <a:rPr lang="ru-RU" sz="28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тонкой</a:t>
            </a:r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. Расскажи об этом слове</a:t>
            </a:r>
            <a:r>
              <a:rPr lang="ru-RU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68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2362" y="161179"/>
            <a:ext cx="9863100" cy="687120"/>
          </a:xfrm>
        </p:spPr>
        <p:txBody>
          <a:bodyPr/>
          <a:lstStyle/>
          <a:p>
            <a:pPr algn="ctr"/>
            <a:r>
              <a:rPr lang="ru-RU" b="1" dirty="0">
                <a:latin typeface="Comic Sans MS" pitchFamily="66" charset="0"/>
              </a:rPr>
              <a:t>Работа с текстом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85590" y="502082"/>
            <a:ext cx="1188352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i="1" dirty="0" smtClean="0">
                <a:solidFill>
                  <a:srgbClr val="262626"/>
                </a:solidFill>
                <a:latin typeface="Comic Sans MS" pitchFamily="66" charset="0"/>
              </a:rPr>
              <a:t>        Упражнение </a:t>
            </a:r>
            <a:r>
              <a:rPr lang="ru-RU" sz="2800" b="1" i="1" dirty="0">
                <a:solidFill>
                  <a:srgbClr val="262626"/>
                </a:solidFill>
                <a:latin typeface="Comic Sans MS" pitchFamily="66" charset="0"/>
              </a:rPr>
              <a:t>8</a:t>
            </a:r>
            <a:endParaRPr lang="ru-RU" sz="2800" b="1" i="1" dirty="0" smtClean="0">
              <a:solidFill>
                <a:srgbClr val="262626"/>
              </a:solidFill>
              <a:latin typeface="Comic Sans MS" pitchFamily="66" charset="0"/>
            </a:endParaRPr>
          </a:p>
          <a:p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Прочитай предложения. Составь из них текст. Используй</a:t>
            </a:r>
          </a:p>
          <a:p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для этого сведения о первом слове каждого</a:t>
            </a:r>
          </a:p>
          <a:p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предложения. Дополни задание.</a:t>
            </a:r>
          </a:p>
          <a:p>
            <a:pPr lvl="3"/>
            <a:r>
              <a:rPr lang="ru-RU" sz="3200" b="1" dirty="0">
                <a:latin typeface="Helvetica" panose="020B0604020202020204" pitchFamily="34" charset="0"/>
              </a:rPr>
              <a:t>Береги это ч...до природы.</a:t>
            </a:r>
          </a:p>
          <a:p>
            <a:pPr lvl="3"/>
            <a:r>
              <a:rPr lang="ru-RU" sz="3200" b="1" dirty="0">
                <a:latin typeface="Helvetica" panose="020B0604020202020204" pitchFamily="34" charset="0"/>
              </a:rPr>
              <a:t>Черника - ч...</a:t>
            </a:r>
            <a:r>
              <a:rPr lang="ru-RU" sz="3200" b="1" dirty="0" err="1">
                <a:latin typeface="Helvetica" panose="020B0604020202020204" pitchFamily="34" charset="0"/>
              </a:rPr>
              <a:t>десная</a:t>
            </a:r>
            <a:r>
              <a:rPr lang="ru-RU" sz="3200" b="1" dirty="0">
                <a:latin typeface="Helvetica" panose="020B0604020202020204" pitchFamily="34" charset="0"/>
              </a:rPr>
              <a:t>, полезная ягода ...</a:t>
            </a:r>
          </a:p>
          <a:p>
            <a:pPr lvl="3"/>
            <a:r>
              <a:rPr lang="ru-RU" sz="3200" b="1" dirty="0">
                <a:latin typeface="Helvetica" panose="020B0604020202020204" pitchFamily="34" charset="0"/>
              </a:rPr>
              <a:t>Не вырывай с корнем кустики.</a:t>
            </a:r>
          </a:p>
          <a:p>
            <a:pPr lvl="3"/>
            <a:r>
              <a:rPr lang="ru-RU" sz="3200" b="1" dirty="0">
                <a:latin typeface="Helvetica" panose="020B0604020202020204" pitchFamily="34" charset="0"/>
              </a:rPr>
              <a:t>Куст черники может ж</a:t>
            </a:r>
            <a:r>
              <a:rPr lang="ru-RU" sz="3200" b="1" dirty="0" smtClean="0">
                <a:latin typeface="Helvetica" panose="020B0604020202020204" pitchFamily="34" charset="0"/>
              </a:rPr>
              <a:t>...</a:t>
            </a:r>
            <a:r>
              <a:rPr lang="ru-RU" sz="3200" b="1" dirty="0" err="1">
                <a:latin typeface="Helvetica" panose="020B0604020202020204" pitchFamily="34" charset="0"/>
              </a:rPr>
              <a:t>ть</a:t>
            </a:r>
            <a:r>
              <a:rPr lang="ru-RU" sz="3200" b="1" dirty="0">
                <a:latin typeface="Helvetica" panose="020B0604020202020204" pitchFamily="34" charset="0"/>
              </a:rPr>
              <a:t> триста лет ...</a:t>
            </a:r>
          </a:p>
          <a:p>
            <a:r>
              <a:rPr lang="ru-RU" sz="2800" b="1" i="1" u="sng" dirty="0">
                <a:latin typeface="Helvetica" panose="020B0604020202020204" pitchFamily="34" charset="0"/>
              </a:rPr>
              <a:t>СПРАВКА:</a:t>
            </a:r>
          </a:p>
          <a:p>
            <a:r>
              <a:rPr lang="ru-RU" sz="2800" b="1" i="1" dirty="0">
                <a:latin typeface="Arial" pitchFamily="34" charset="0"/>
                <a:cs typeface="Arial" pitchFamily="34" charset="0"/>
              </a:rPr>
              <a:t>В первом слове первого предложения звонкие и 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глухие  согласные</a:t>
            </a:r>
            <a:r>
              <a:rPr lang="ru-RU" sz="2800" b="1" i="1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800" b="1" i="1" dirty="0">
                <a:latin typeface="Arial" pitchFamily="34" charset="0"/>
                <a:cs typeface="Arial" pitchFamily="34" charset="0"/>
              </a:rPr>
              <a:t>В первом слове второго предложения все 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согласные  глухие</a:t>
            </a:r>
            <a:r>
              <a:rPr lang="ru-RU" sz="2800" b="1" i="1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800" b="1" i="1" dirty="0">
                <a:latin typeface="Arial" pitchFamily="34" charset="0"/>
                <a:cs typeface="Arial" pitchFamily="34" charset="0"/>
              </a:rPr>
              <a:t>В первом слове четвертого предложения все 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согласные  звонкие.</a:t>
            </a:r>
            <a:endParaRPr lang="ru-RU" sz="2800" b="1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0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1176" y="623887"/>
            <a:ext cx="10083437" cy="5490473"/>
          </a:xfrm>
        </p:spPr>
        <p:txBody>
          <a:bodyPr/>
          <a:lstStyle/>
          <a:p>
            <a:r>
              <a:rPr lang="ru-RU" sz="6600" b="1" smtClean="0">
                <a:latin typeface="Comic Sans MS" pitchFamily="66" charset="0"/>
              </a:rPr>
              <a:t/>
            </a:r>
            <a:br>
              <a:rPr lang="ru-RU" sz="6600" b="1" smtClean="0">
                <a:latin typeface="Comic Sans MS" pitchFamily="66" charset="0"/>
              </a:rPr>
            </a:br>
            <a:r>
              <a:rPr lang="ru-RU" sz="6600" b="1">
                <a:latin typeface="Comic Sans MS" pitchFamily="66" charset="0"/>
              </a:rPr>
              <a:t/>
            </a:r>
            <a:br>
              <a:rPr lang="ru-RU" sz="6600" b="1">
                <a:latin typeface="Comic Sans MS" pitchFamily="66" charset="0"/>
              </a:rPr>
            </a:br>
            <a:r>
              <a:rPr lang="ru-RU" sz="6600" b="1" smtClean="0">
                <a:latin typeface="Comic Sans MS" pitchFamily="66" charset="0"/>
              </a:rPr>
              <a:t>Спасибо  </a:t>
            </a:r>
            <a:r>
              <a:rPr lang="ru-RU" sz="6600" b="1" dirty="0" smtClean="0">
                <a:latin typeface="Comic Sans MS" pitchFamily="66" charset="0"/>
              </a:rPr>
              <a:t>за внимание!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59472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Comic Sans MS" pitchFamily="66" charset="0"/>
              </a:rPr>
              <a:t>Распространение предложений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03382" y="1456436"/>
            <a:ext cx="1079653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262626"/>
                </a:solidFill>
                <a:latin typeface="Comic Sans MS" pitchFamily="66" charset="0"/>
                <a:ea typeface="+mj-ea"/>
                <a:cs typeface="+mj-cs"/>
              </a:rPr>
              <a:t>Упражнение </a:t>
            </a:r>
            <a:r>
              <a:rPr lang="ru-RU" sz="2800" b="1" i="1" dirty="0" smtClean="0">
                <a:solidFill>
                  <a:srgbClr val="262626"/>
                </a:solidFill>
                <a:latin typeface="Comic Sans MS" pitchFamily="66" charset="0"/>
                <a:ea typeface="+mj-ea"/>
                <a:cs typeface="+mj-cs"/>
              </a:rPr>
              <a:t>1</a:t>
            </a:r>
            <a:endParaRPr lang="ru-RU" sz="2800" i="1" dirty="0" smtClean="0"/>
          </a:p>
          <a:p>
            <a:r>
              <a:rPr lang="ru-RU" sz="2800" b="1" i="1" dirty="0" smtClean="0"/>
              <a:t>Прочитайте </a:t>
            </a:r>
            <a:r>
              <a:rPr lang="ru-RU" sz="2800" b="1" i="1" dirty="0"/>
              <a:t>предложение, дайте ему характеристику; Распространите данное предложение, добавляя к нему при каждом повторе по одному слову и повторяя все ранее сказанные слова</a:t>
            </a:r>
            <a:r>
              <a:rPr lang="ru-RU" sz="2800" b="1" i="1" dirty="0" smtClean="0"/>
              <a:t>.</a:t>
            </a:r>
          </a:p>
          <a:p>
            <a:endParaRPr lang="ru-RU" sz="2800" b="1" i="1" dirty="0"/>
          </a:p>
          <a:p>
            <a:r>
              <a:rPr lang="ru-RU" sz="2800" b="1" dirty="0"/>
              <a:t>  </a:t>
            </a:r>
            <a:r>
              <a:rPr lang="ru-RU" sz="3600" b="1" dirty="0"/>
              <a:t>   </a:t>
            </a:r>
            <a:r>
              <a:rPr lang="ru-RU" sz="4400" b="1" dirty="0"/>
              <a:t>Туман опустился на город</a:t>
            </a:r>
            <a:r>
              <a:rPr lang="ru-RU" sz="4400" b="1" dirty="0" smtClean="0"/>
              <a:t>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1131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775254"/>
          </a:xfrm>
        </p:spPr>
        <p:txBody>
          <a:bodyPr/>
          <a:lstStyle/>
          <a:p>
            <a:r>
              <a:rPr lang="ru-RU" b="1" dirty="0">
                <a:latin typeface="Comic Sans MS" pitchFamily="66" charset="0"/>
              </a:rPr>
              <a:t>Распространение предложений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09320" y="1305342"/>
            <a:ext cx="11832115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rgbClr val="262626"/>
                </a:solidFill>
                <a:latin typeface="Comic Sans MS" pitchFamily="66" charset="0"/>
                <a:ea typeface="+mj-ea"/>
                <a:cs typeface="+mj-cs"/>
              </a:rPr>
              <a:t>У</a:t>
            </a:r>
            <a:r>
              <a:rPr lang="ru-RU" sz="2800" b="1" i="1" dirty="0" smtClean="0">
                <a:solidFill>
                  <a:srgbClr val="262626"/>
                </a:solidFill>
                <a:latin typeface="Comic Sans MS" pitchFamily="66" charset="0"/>
                <a:ea typeface="+mj-ea"/>
                <a:cs typeface="+mj-cs"/>
              </a:rPr>
              <a:t>пражнение </a:t>
            </a:r>
            <a:r>
              <a:rPr lang="ru-RU" sz="2800" b="1" i="1" dirty="0" smtClean="0">
                <a:solidFill>
                  <a:srgbClr val="262626"/>
                </a:solidFill>
                <a:latin typeface="Comic Sans MS" pitchFamily="66" charset="0"/>
                <a:ea typeface="+mj-ea"/>
                <a:cs typeface="+mj-cs"/>
              </a:rPr>
              <a:t>1</a:t>
            </a:r>
            <a:endParaRPr lang="ru-RU" sz="2800" b="1" i="1" dirty="0" smtClean="0">
              <a:solidFill>
                <a:srgbClr val="262626"/>
              </a:solidFill>
              <a:latin typeface="Comic Sans MS" pitchFamily="66" charset="0"/>
              <a:ea typeface="+mj-ea"/>
              <a:cs typeface="+mj-cs"/>
            </a:endParaRPr>
          </a:p>
          <a:p>
            <a:endParaRPr lang="ru-RU" dirty="0"/>
          </a:p>
          <a:p>
            <a:pPr algn="ctr"/>
            <a:r>
              <a:rPr lang="ru-RU" sz="3600" b="1" dirty="0"/>
              <a:t>     Туман опустился на город.</a:t>
            </a:r>
          </a:p>
          <a:p>
            <a:endParaRPr lang="ru-RU" dirty="0"/>
          </a:p>
          <a:p>
            <a:r>
              <a:rPr lang="ru-RU" dirty="0"/>
              <a:t>    </a:t>
            </a:r>
            <a:r>
              <a:rPr lang="ru-RU" sz="3600" i="1" u="sng" dirty="0"/>
              <a:t>Образец.</a:t>
            </a:r>
          </a:p>
          <a:p>
            <a:r>
              <a:rPr lang="ru-RU" sz="3600" dirty="0"/>
              <a:t>    </a:t>
            </a:r>
            <a:r>
              <a:rPr lang="ru-RU" sz="3600" b="1" dirty="0"/>
              <a:t>Белый туман опустился на город.</a:t>
            </a:r>
          </a:p>
          <a:p>
            <a:r>
              <a:rPr lang="ru-RU" sz="3600" b="1" dirty="0"/>
              <a:t>    Белый туман медленно опустился на город.</a:t>
            </a:r>
          </a:p>
          <a:p>
            <a:r>
              <a:rPr lang="ru-RU" sz="3600" b="1" dirty="0"/>
              <a:t>    Белый туман медленно опустился на наш город.</a:t>
            </a:r>
          </a:p>
          <a:p>
            <a:r>
              <a:rPr lang="ru-RU" sz="3600" b="1" dirty="0"/>
              <a:t>    Белый туман медленно опустился на </a:t>
            </a:r>
            <a:r>
              <a:rPr lang="ru-RU" sz="3600" b="1" dirty="0" smtClean="0"/>
              <a:t>наш любимый </a:t>
            </a:r>
            <a:r>
              <a:rPr lang="ru-RU" sz="3600" b="1" dirty="0"/>
              <a:t>город. </a:t>
            </a:r>
          </a:p>
          <a:p>
            <a:r>
              <a:rPr lang="ru-RU" b="1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81159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1449388" y="165100"/>
            <a:ext cx="9877425" cy="1281113"/>
          </a:xfrm>
        </p:spPr>
        <p:txBody>
          <a:bodyPr/>
          <a:lstStyle/>
          <a:p>
            <a:pPr algn="ctr" eaLnBrk="1" hangingPunct="1"/>
            <a:r>
              <a:rPr lang="ru-RU" b="1" smtClean="0">
                <a:latin typeface="Comic Sans MS" pitchFamily="66" charset="0"/>
              </a:rPr>
              <a:t>Составление предложений</a:t>
            </a: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74625" y="856089"/>
            <a:ext cx="12017375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6751638" algn="l"/>
              </a:tabLst>
            </a:pPr>
            <a:r>
              <a:rPr lang="ru-RU" sz="2800" b="1" i="1" dirty="0">
                <a:latin typeface="Comic Sans MS" pitchFamily="66" charset="0"/>
              </a:rPr>
              <a:t>Упражнение 2</a:t>
            </a:r>
          </a:p>
          <a:p>
            <a:pPr>
              <a:tabLst>
                <a:tab pos="6751638" algn="l"/>
              </a:tabLst>
            </a:pPr>
            <a:r>
              <a:rPr lang="ru-RU" sz="2800" b="1" i="1" dirty="0"/>
              <a:t>Прочитай. Составь предложения, используя подходящие по смыслу слова из скобок. Дополни задание.</a:t>
            </a:r>
          </a:p>
          <a:p>
            <a:pPr>
              <a:tabLst>
                <a:tab pos="6751638" algn="l"/>
              </a:tabLst>
            </a:pPr>
            <a:endParaRPr lang="ru-RU" sz="2800" b="1" i="1" dirty="0"/>
          </a:p>
          <a:p>
            <a:pPr>
              <a:tabLst>
                <a:tab pos="6751638" algn="l"/>
              </a:tabLst>
            </a:pPr>
            <a:r>
              <a:rPr lang="ru-RU" sz="3600" b="1" dirty="0"/>
              <a:t>В реке всегда есть (рыба, вода, тина, берега)</a:t>
            </a:r>
          </a:p>
          <a:p>
            <a:pPr>
              <a:tabLst>
                <a:tab pos="6751638" algn="l"/>
              </a:tabLst>
            </a:pPr>
            <a:r>
              <a:rPr lang="ru-RU" sz="3600" b="1" dirty="0"/>
              <a:t>Огорода не бывает без (собака, забор, земля, берега)</a:t>
            </a:r>
          </a:p>
          <a:p>
            <a:pPr>
              <a:tabLst>
                <a:tab pos="6751638" algn="l"/>
              </a:tabLst>
            </a:pPr>
            <a:endParaRPr lang="ru-RU" sz="3600" b="1" dirty="0"/>
          </a:p>
          <a:p>
            <a:pPr>
              <a:buFontTx/>
              <a:buChar char="•"/>
              <a:tabLst>
                <a:tab pos="6751638" algn="l"/>
              </a:tabLst>
            </a:pPr>
            <a:r>
              <a:rPr lang="ru-RU" sz="2800" b="1" i="1" dirty="0"/>
              <a:t>Укажи слова, в которых имеется по три звонких согласных звука.</a:t>
            </a:r>
          </a:p>
          <a:p>
            <a:pPr>
              <a:buFontTx/>
              <a:buChar char="•"/>
              <a:tabLst>
                <a:tab pos="6751638" algn="l"/>
              </a:tabLst>
            </a:pPr>
            <a:r>
              <a:rPr lang="ru-RU" sz="2800" b="1" i="1" dirty="0"/>
              <a:t>Найди предложение, во всех словах которого ударение</a:t>
            </a:r>
          </a:p>
          <a:p>
            <a:pPr>
              <a:buFontTx/>
              <a:buChar char="•"/>
              <a:tabLst>
                <a:tab pos="6751638" algn="l"/>
              </a:tabLst>
            </a:pPr>
            <a:r>
              <a:rPr lang="ru-RU" sz="2800" b="1" i="1" dirty="0"/>
              <a:t>падает на второй слог.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1398588" y="417322"/>
            <a:ext cx="10042525" cy="1281112"/>
          </a:xfrm>
        </p:spPr>
        <p:txBody>
          <a:bodyPr/>
          <a:lstStyle/>
          <a:p>
            <a:pPr algn="ctr" eaLnBrk="1" hangingPunct="1"/>
            <a:r>
              <a:rPr lang="ru-RU" b="1" dirty="0" smtClean="0">
                <a:latin typeface="Comic Sans MS" pitchFamily="66" charset="0"/>
              </a:rPr>
              <a:t>Составление предложений</a:t>
            </a: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580718" y="1545807"/>
            <a:ext cx="11280775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ru-RU" sz="2800" b="1" i="1" dirty="0">
                <a:latin typeface="Comic Sans MS" pitchFamily="66" charset="0"/>
              </a:rPr>
              <a:t>Упражнение 1 </a:t>
            </a:r>
          </a:p>
          <a:p>
            <a:r>
              <a:rPr lang="ru-RU" sz="2800" b="1" i="1" dirty="0"/>
              <a:t>Прочитай. Составь задание к упражнению.</a:t>
            </a:r>
          </a:p>
          <a:p>
            <a:endParaRPr lang="ru-RU" sz="3200" b="1" i="1" dirty="0"/>
          </a:p>
          <a:p>
            <a:r>
              <a:rPr lang="ru-RU" sz="3600" b="1" dirty="0"/>
              <a:t>первые,  деревьях,  появляются,  На,  листочки.</a:t>
            </a:r>
          </a:p>
          <a:p>
            <a:endParaRPr lang="ru-RU" sz="3600" dirty="0"/>
          </a:p>
          <a:p>
            <a:pPr>
              <a:buFontTx/>
              <a:buChar char="•"/>
            </a:pPr>
            <a:r>
              <a:rPr lang="ru-RU" sz="2800" b="1" i="1" dirty="0"/>
              <a:t>Запиши составленное предложение.</a:t>
            </a:r>
          </a:p>
          <a:p>
            <a:pPr>
              <a:buFontTx/>
              <a:buChar char="•"/>
            </a:pPr>
            <a:r>
              <a:rPr lang="ru-RU" sz="2800" b="1" i="1" dirty="0"/>
              <a:t>По каким признакам можно определить начало и конец предложения?</a:t>
            </a:r>
          </a:p>
          <a:p>
            <a:pPr>
              <a:buFontTx/>
              <a:buChar char="•"/>
            </a:pPr>
            <a:r>
              <a:rPr lang="ru-RU" sz="2800" b="1" i="1" dirty="0"/>
              <a:t>О чем говорится в предложении?</a:t>
            </a:r>
          </a:p>
          <a:p>
            <a:pPr>
              <a:buFontTx/>
              <a:buChar char="•"/>
            </a:pPr>
            <a:r>
              <a:rPr lang="ru-RU" sz="2800" b="1" i="1" dirty="0"/>
              <a:t>Что о них говорится?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4"/>
          <p:cNvSpPr>
            <a:spLocks noGrp="1"/>
          </p:cNvSpPr>
          <p:nvPr>
            <p:ph type="title" idx="4294967295"/>
          </p:nvPr>
        </p:nvSpPr>
        <p:spPr>
          <a:xfrm>
            <a:off x="1187450" y="212725"/>
            <a:ext cx="10317163" cy="1692275"/>
          </a:xfrm>
        </p:spPr>
        <p:txBody>
          <a:bodyPr/>
          <a:lstStyle/>
          <a:p>
            <a:pPr algn="ctr" eaLnBrk="1" hangingPunct="1"/>
            <a:r>
              <a:rPr lang="ru-RU" b="1" smtClean="0">
                <a:latin typeface="Comic Sans MS" pitchFamily="66" charset="0"/>
              </a:rPr>
              <a:t>Составление предложений</a:t>
            </a:r>
          </a:p>
        </p:txBody>
      </p:sp>
      <p:sp>
        <p:nvSpPr>
          <p:cNvPr id="23554" name="Rectangle 5"/>
          <p:cNvSpPr>
            <a:spLocks noChangeArrowheads="1"/>
          </p:cNvSpPr>
          <p:nvPr/>
        </p:nvSpPr>
        <p:spPr bwMode="auto">
          <a:xfrm>
            <a:off x="619125" y="946150"/>
            <a:ext cx="11412538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800" b="1" i="1" dirty="0">
                <a:latin typeface="Comic Sans MS" pitchFamily="66" charset="0"/>
              </a:rPr>
              <a:t>Упражнение 3</a:t>
            </a:r>
          </a:p>
          <a:p>
            <a:r>
              <a:rPr lang="ru-RU" sz="2800" b="1" i="1" dirty="0"/>
              <a:t>Прочитай слова. Сформулируй и выполни задание.</a:t>
            </a:r>
          </a:p>
          <a:p>
            <a:endParaRPr lang="ru-RU" sz="2800" b="1" dirty="0"/>
          </a:p>
          <a:p>
            <a:r>
              <a:rPr lang="ru-RU" sz="3600" b="1" dirty="0"/>
              <a:t>1) воробьи, ласточки, скворцы, голуби;</a:t>
            </a:r>
          </a:p>
          <a:p>
            <a:r>
              <a:rPr lang="ru-RU" sz="3600" b="1" dirty="0"/>
              <a:t>2) ворковать, свистеть,</a:t>
            </a:r>
          </a:p>
          <a:p>
            <a:r>
              <a:rPr lang="ru-RU" sz="3600" b="1" dirty="0"/>
              <a:t> чирикать, щебетать;</a:t>
            </a:r>
          </a:p>
          <a:p>
            <a:r>
              <a:rPr lang="ru-RU" sz="3600" b="1" dirty="0"/>
              <a:t>3) нежно, громко, быстро, тихонько.</a:t>
            </a:r>
          </a:p>
          <a:p>
            <a:endParaRPr lang="ru-RU" sz="3600" dirty="0"/>
          </a:p>
          <a:p>
            <a:pPr>
              <a:buFontTx/>
              <a:buChar char="•"/>
            </a:pPr>
            <a:r>
              <a:rPr lang="ru-RU" sz="2800" b="1" i="1" dirty="0"/>
              <a:t>Подчеркни главные члены предложения.</a:t>
            </a:r>
          </a:p>
          <a:p>
            <a:pPr>
              <a:buFontTx/>
              <a:buChar char="•"/>
            </a:pPr>
            <a:r>
              <a:rPr lang="ru-RU" sz="2800" b="1" i="1" dirty="0"/>
              <a:t>Найди слова с мягким знаком. Чем отличается его</a:t>
            </a:r>
          </a:p>
          <a:p>
            <a:r>
              <a:rPr lang="ru-RU" sz="2800" b="1" i="1" dirty="0"/>
              <a:t>роль в этих словах?</a:t>
            </a:r>
          </a:p>
        </p:txBody>
      </p:sp>
      <p:pic>
        <p:nvPicPr>
          <p:cNvPr id="2355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99538" y="2333625"/>
            <a:ext cx="2887662" cy="241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51938" y="2486025"/>
            <a:ext cx="2887662" cy="241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1271588" y="204788"/>
            <a:ext cx="10233025" cy="1700212"/>
          </a:xfrm>
        </p:spPr>
        <p:txBody>
          <a:bodyPr/>
          <a:lstStyle/>
          <a:p>
            <a:pPr algn="ctr" eaLnBrk="1" hangingPunct="1"/>
            <a:r>
              <a:rPr lang="ru-RU" b="1" dirty="0" smtClean="0">
                <a:latin typeface="Comic Sans MS" pitchFamily="66" charset="0"/>
              </a:rPr>
              <a:t>Распространение предложений</a:t>
            </a: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630238" y="1268363"/>
            <a:ext cx="1113790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800" b="1" i="1" dirty="0"/>
              <a:t>Прочитай предложения.</a:t>
            </a:r>
          </a:p>
          <a:p>
            <a:endParaRPr lang="ru-RU" sz="2800" b="1" i="1" dirty="0"/>
          </a:p>
          <a:p>
            <a:r>
              <a:rPr lang="ru-RU" sz="3600" b="1" dirty="0"/>
              <a:t>Тает снег. Бегут ручьи. Ярко светит солнышко.</a:t>
            </a:r>
          </a:p>
          <a:p>
            <a:r>
              <a:rPr lang="ru-RU" sz="3600" b="1" dirty="0"/>
              <a:t>Апрель.</a:t>
            </a:r>
          </a:p>
          <a:p>
            <a:endParaRPr lang="ru-RU" sz="3600" dirty="0"/>
          </a:p>
          <a:p>
            <a:pPr>
              <a:buFontTx/>
              <a:buChar char="•"/>
            </a:pPr>
            <a:r>
              <a:rPr lang="ru-RU" sz="2800" b="1" i="1" dirty="0"/>
              <a:t>Прочитай предложения в смысловой последовательности.</a:t>
            </a:r>
          </a:p>
          <a:p>
            <a:pPr>
              <a:buFontTx/>
              <a:buChar char="•"/>
            </a:pPr>
            <a:r>
              <a:rPr lang="ru-RU" sz="2800" b="1" i="1" dirty="0"/>
              <a:t> Найди нераспространенные предложения, добавь слова, отвечающие на вопросы: </a:t>
            </a:r>
            <a:r>
              <a:rPr lang="ru-RU" sz="2800" i="1" dirty="0"/>
              <a:t>КАКОЙ? КАКОЕ</a:t>
            </a:r>
            <a:r>
              <a:rPr lang="ru-RU" sz="2800" i="1" dirty="0" smtClean="0"/>
              <a:t>? КАКИЕ?                                                                                   </a:t>
            </a:r>
            <a:r>
              <a:rPr lang="ru-RU" sz="2800" b="1" i="1" dirty="0" smtClean="0"/>
              <a:t> </a:t>
            </a:r>
            <a:endParaRPr lang="ru-RU" sz="2800" b="1" i="1" dirty="0"/>
          </a:p>
          <a:p>
            <a:pPr>
              <a:buFontTx/>
              <a:buChar char="•"/>
            </a:pPr>
            <a:r>
              <a:rPr lang="ru-RU" sz="2800" b="1" i="1" dirty="0"/>
              <a:t>Напиши предложения.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21618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1589088" y="623888"/>
            <a:ext cx="9915525" cy="1281112"/>
          </a:xfrm>
        </p:spPr>
        <p:txBody>
          <a:bodyPr/>
          <a:lstStyle/>
          <a:p>
            <a:pPr algn="ctr" eaLnBrk="1" hangingPunct="1"/>
            <a:r>
              <a:rPr lang="ru-RU" b="1" dirty="0" smtClean="0">
                <a:latin typeface="Comic Sans MS" pitchFamily="66" charset="0"/>
              </a:rPr>
              <a:t>Распространение предложений</a:t>
            </a:r>
          </a:p>
        </p:txBody>
      </p:sp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774700" y="2333625"/>
            <a:ext cx="10980298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3200" dirty="0"/>
          </a:p>
          <a:p>
            <a:r>
              <a:rPr lang="ru-RU" sz="4000" b="1" dirty="0"/>
              <a:t>Апрель. Ярко светит весеннее солнышко. Тает мокрый снег. Бегут весёлые ручьи.</a:t>
            </a:r>
            <a:r>
              <a:rPr lang="ru-RU" sz="2400" b="1" dirty="0"/>
              <a:t> 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0951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 idx="4294967295"/>
          </p:nvPr>
        </p:nvSpPr>
        <p:spPr>
          <a:xfrm>
            <a:off x="2008188" y="158750"/>
            <a:ext cx="8912225" cy="1281113"/>
          </a:xfrm>
        </p:spPr>
        <p:txBody>
          <a:bodyPr/>
          <a:lstStyle/>
          <a:p>
            <a:pPr algn="ctr" eaLnBrk="1" hangingPunct="1"/>
            <a:r>
              <a:rPr lang="ru-RU" b="1" smtClean="0">
                <a:latin typeface="Comic Sans MS" pitchFamily="66" charset="0"/>
              </a:rPr>
              <a:t>Работа с текстом</a:t>
            </a:r>
          </a:p>
        </p:txBody>
      </p:sp>
      <p:sp>
        <p:nvSpPr>
          <p:cNvPr id="24578" name="Rectangle 3"/>
          <p:cNvSpPr>
            <a:spLocks noGrp="1"/>
          </p:cNvSpPr>
          <p:nvPr>
            <p:ph type="body" idx="4294967295"/>
          </p:nvPr>
        </p:nvSpPr>
        <p:spPr>
          <a:xfrm>
            <a:off x="654050" y="901700"/>
            <a:ext cx="11247438" cy="4468813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z="2800" b="1" i="1" dirty="0" smtClean="0">
                <a:latin typeface="Comic Sans MS" pitchFamily="66" charset="0"/>
              </a:rPr>
              <a:t>      Упражнение 1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2800" b="1" i="1" dirty="0" smtClean="0">
                <a:latin typeface="Arial" charset="0"/>
              </a:rPr>
              <a:t>Прочитай предложения. Рассмотри схемы. Сформулируй задание и выполни его.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3600" b="1" dirty="0" smtClean="0">
                <a:latin typeface="Arial" charset="0"/>
              </a:rPr>
              <a:t>Земляника— в июне, малина - в июле,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3600" b="1" dirty="0" smtClean="0">
                <a:latin typeface="Arial" charset="0"/>
              </a:rPr>
              <a:t>брусника - в августе ...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3600" b="1" dirty="0" smtClean="0">
                <a:latin typeface="Arial" charset="0"/>
              </a:rPr>
              <a:t>Ты знаешь, когда поспевают ягоды ...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3600" b="1" dirty="0" smtClean="0">
                <a:latin typeface="Arial" charset="0"/>
              </a:rPr>
              <a:t>Какие они полезные и вкусные ...</a:t>
            </a:r>
          </a:p>
          <a:p>
            <a:pPr eaLnBrk="1" hangingPunct="1"/>
            <a:r>
              <a:rPr lang="ru-RU" sz="2800" b="1" i="1" dirty="0" smtClean="0">
                <a:latin typeface="Arial" charset="0"/>
              </a:rPr>
              <a:t>Определи, что тобой записано. Докажи.</a:t>
            </a:r>
          </a:p>
          <a:p>
            <a:pPr eaLnBrk="1" hangingPunct="1"/>
            <a:r>
              <a:rPr lang="ru-RU" sz="2800" b="1" i="1" dirty="0" smtClean="0">
                <a:latin typeface="Arial" charset="0"/>
              </a:rPr>
              <a:t>Найди отличительные признаки предложений.</a:t>
            </a:r>
          </a:p>
          <a:p>
            <a:pPr eaLnBrk="1" hangingPunct="1"/>
            <a:r>
              <a:rPr lang="ru-RU" sz="2800" b="1" i="1" dirty="0" smtClean="0">
                <a:latin typeface="Arial" charset="0"/>
              </a:rPr>
              <a:t>Укажи слова, в которых звуков больше, чем букв.</a:t>
            </a:r>
          </a:p>
        </p:txBody>
      </p:sp>
      <p:pic>
        <p:nvPicPr>
          <p:cNvPr id="2457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37638" y="2173288"/>
            <a:ext cx="2947987" cy="302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427</TotalTime>
  <Words>900</Words>
  <Application>Microsoft Office PowerPoint</Application>
  <PresentationFormat>Произвольный</PresentationFormat>
  <Paragraphs>177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Легкий дым</vt:lpstr>
      <vt:lpstr> Семинар – практикум   Формирование лингвистической и коммуникативной компетенции младших школьников при работе с текстовыми упражнениями в 1 классе.                  Учителя МБОУ Гимназия № 21                      Коршакова А.И., Карпова И.Н.           </vt:lpstr>
      <vt:lpstr>Распространение предложений</vt:lpstr>
      <vt:lpstr>Распространение предложений</vt:lpstr>
      <vt:lpstr>Составление предложений</vt:lpstr>
      <vt:lpstr>Составление предложений</vt:lpstr>
      <vt:lpstr>Составление предложений</vt:lpstr>
      <vt:lpstr>Распространение предложений</vt:lpstr>
      <vt:lpstr>Распространение предложений</vt:lpstr>
      <vt:lpstr>Работа с текстом</vt:lpstr>
      <vt:lpstr>Работа с текстом</vt:lpstr>
      <vt:lpstr>Работа с текстом</vt:lpstr>
      <vt:lpstr>Работа с текстом</vt:lpstr>
      <vt:lpstr>Работа с текстом</vt:lpstr>
      <vt:lpstr>Работа с текстом</vt:lpstr>
      <vt:lpstr>Работа с текстом</vt:lpstr>
      <vt:lpstr>Работа с текстом</vt:lpstr>
      <vt:lpstr>Работа с текстом</vt:lpstr>
      <vt:lpstr>  Спасибо  за внимание!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21</dc:creator>
  <cp:lastModifiedBy>Администратор</cp:lastModifiedBy>
  <cp:revision>22</cp:revision>
  <dcterms:created xsi:type="dcterms:W3CDTF">2016-03-14T13:52:14Z</dcterms:created>
  <dcterms:modified xsi:type="dcterms:W3CDTF">2016-03-15T23:41:16Z</dcterms:modified>
</cp:coreProperties>
</file>