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66" r:id="rId3"/>
    <p:sldId id="267" r:id="rId4"/>
    <p:sldId id="260" r:id="rId5"/>
    <p:sldId id="259" r:id="rId6"/>
    <p:sldId id="261" r:id="rId7"/>
    <p:sldId id="276" r:id="rId8"/>
    <p:sldId id="277" r:id="rId9"/>
    <p:sldId id="262" r:id="rId10"/>
    <p:sldId id="263" r:id="rId11"/>
    <p:sldId id="271" r:id="rId12"/>
    <p:sldId id="274" r:id="rId13"/>
    <p:sldId id="264" r:id="rId14"/>
    <p:sldId id="273" r:id="rId15"/>
    <p:sldId id="265" r:id="rId16"/>
    <p:sldId id="268" r:id="rId17"/>
    <p:sldId id="272" r:id="rId18"/>
    <p:sldId id="269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4FBE-582A-4143-AF1C-ED9B6B1B0351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A6C9-6D3C-40D4-AE43-F1BA3D717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E02D-54A7-42CA-8557-AEB76817464C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33E8-C7A0-497C-88BB-ECE54F001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3B6D-54F2-4526-8E45-C34869ACCF2B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4EAF-FDD4-4FB9-BF00-48C88C2DB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FDAB1-CE0E-410C-AE5C-EF461AE46C6C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B06C3-2987-425A-B0D0-3E81B57DA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4F98-7D13-4A37-81BE-E3CB5FC12438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0037-984F-4D16-8BC2-BAB0422F9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0E6A-330B-4C1F-8617-F52FA88EF757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69C6-B79E-47ED-B297-D460284AE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0711-488E-46C5-A543-6EC8BAF9EAF9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BF1D-BB67-4D24-B7C6-F8B84CE7D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4889-E16F-48DC-A10B-24DCD15BE828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7A5C-9938-4182-B3F6-2C3FA4559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D90A-E020-45FD-AF57-500E17748874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A354-9729-40D2-A088-67088A7A7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5254-D0DE-4CC2-A931-8C7552C4B513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622AF-2FE8-4FAC-A85B-7A00ABBD0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D40B-F179-437E-8887-71F0EC111D8D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16F8-4A0C-49B2-AE58-E7EB7D5FF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AADE-8D4A-4C15-BCC8-8A3347A78A87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F87-0F47-4EA0-B86E-D19F5D718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AFC1-41A5-47AA-A977-6BC222B46641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86322-1E9C-4C87-98E6-7ACEF115A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28CD-603C-4449-ABF7-209D07CF5D8F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CB4C-C9E8-4B81-B57A-4078C66B0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D3861-BB0D-460F-B4B0-44B0E44D5C88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C78B8-64DC-43DE-8791-B66C791C5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82FC-0F08-44DA-B46E-FE3E8D040494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32442-C1A4-4C32-A9AD-8DD50EC6F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CB21D-D5A4-4AD0-A27E-04C286614369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DAA68DAF-844F-4921-8A2C-2827D0074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487278" y="623888"/>
            <a:ext cx="10017336" cy="12811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>
                <a:latin typeface="Comic Sans MS" pitchFamily="66" charset="0"/>
              </a:rPr>
              <a:t>С</a:t>
            </a:r>
            <a:r>
              <a:rPr lang="ru-RU" b="1" dirty="0" smtClean="0">
                <a:latin typeface="Comic Sans MS" pitchFamily="66" charset="0"/>
              </a:rPr>
              <a:t>еминар – практикум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>
                <a:latin typeface="Comic Sans MS" pitchFamily="66" charset="0"/>
              </a:rPr>
              <a:t/>
            </a:r>
            <a:br>
              <a:rPr lang="ru-RU" b="1" dirty="0">
                <a:latin typeface="Comic Sans MS" pitchFamily="66" charset="0"/>
              </a:rPr>
            </a:br>
            <a:r>
              <a:rPr lang="ru-RU" b="1" i="1" dirty="0" smtClean="0">
                <a:latin typeface="Comic Sans MS" pitchFamily="66" charset="0"/>
              </a:rPr>
              <a:t/>
            </a:r>
            <a:br>
              <a:rPr lang="ru-RU" b="1" i="1" dirty="0" smtClean="0">
                <a:latin typeface="Comic Sans MS" pitchFamily="66" charset="0"/>
              </a:rPr>
            </a:br>
            <a:r>
              <a:rPr lang="ru-RU" b="1" i="1" dirty="0" smtClean="0">
                <a:latin typeface="Comic Sans MS" pitchFamily="66" charset="0"/>
              </a:rPr>
              <a:t>Формирование лингвистической и коммуникативной компетенции младших школьников при работе с текстовыми упражнениями в 1 классе.</a:t>
            </a:r>
            <a:br>
              <a:rPr lang="ru-RU" b="1" i="1" dirty="0" smtClean="0">
                <a:latin typeface="Comic Sans MS" pitchFamily="66" charset="0"/>
              </a:rPr>
            </a:br>
            <a:r>
              <a:rPr lang="ru-RU" b="1" i="1" dirty="0">
                <a:latin typeface="Comic Sans MS" pitchFamily="66" charset="0"/>
              </a:rPr>
              <a:t/>
            </a:r>
            <a:br>
              <a:rPr lang="ru-RU" b="1" i="1" dirty="0">
                <a:latin typeface="Comic Sans MS" pitchFamily="66" charset="0"/>
              </a:rPr>
            </a:br>
            <a:r>
              <a:rPr lang="ru-RU" b="1" i="1" dirty="0" smtClean="0">
                <a:latin typeface="Comic Sans MS" pitchFamily="66" charset="0"/>
              </a:rPr>
              <a:t>           </a:t>
            </a:r>
            <a:r>
              <a:rPr lang="ru-RU" b="1" i="1" dirty="0" smtClean="0">
                <a:latin typeface="Comic Sans MS" pitchFamily="66" charset="0"/>
              </a:rPr>
              <a:t>     </a:t>
            </a:r>
            <a:r>
              <a:rPr lang="ru-RU" sz="2800" b="1" i="1" dirty="0" smtClean="0">
                <a:latin typeface="Comic Sans MS" pitchFamily="66" charset="0"/>
              </a:rPr>
              <a:t>Учителя </a:t>
            </a:r>
            <a:r>
              <a:rPr lang="ru-RU" sz="2800" b="1" i="1" dirty="0" smtClean="0">
                <a:latin typeface="Comic Sans MS" pitchFamily="66" charset="0"/>
              </a:rPr>
              <a:t>МБОУ Гимназия № 21</a:t>
            </a:r>
            <a:br>
              <a:rPr lang="ru-RU" sz="2800" b="1" i="1" dirty="0" smtClean="0">
                <a:latin typeface="Comic Sans MS" pitchFamily="66" charset="0"/>
              </a:rPr>
            </a:br>
            <a:r>
              <a:rPr lang="ru-RU" sz="2800" b="1" i="1" dirty="0" smtClean="0">
                <a:latin typeface="Comic Sans MS" pitchFamily="66" charset="0"/>
              </a:rPr>
              <a:t>                </a:t>
            </a:r>
            <a:r>
              <a:rPr lang="ru-RU" sz="2800" b="1" i="1" dirty="0" smtClean="0">
                <a:latin typeface="Comic Sans MS" pitchFamily="66" charset="0"/>
              </a:rPr>
              <a:t>     </a:t>
            </a:r>
            <a:r>
              <a:rPr lang="ru-RU" sz="2800" b="1" i="1" dirty="0" err="1" smtClean="0">
                <a:latin typeface="Comic Sans MS" pitchFamily="66" charset="0"/>
              </a:rPr>
              <a:t>Коршакова</a:t>
            </a:r>
            <a:r>
              <a:rPr lang="ru-RU" sz="2800" b="1" i="1" dirty="0" smtClean="0">
                <a:latin typeface="Comic Sans MS" pitchFamily="66" charset="0"/>
              </a:rPr>
              <a:t> </a:t>
            </a:r>
            <a:r>
              <a:rPr lang="ru-RU" sz="2800" b="1" i="1" dirty="0" smtClean="0">
                <a:latin typeface="Comic Sans MS" pitchFamily="66" charset="0"/>
              </a:rPr>
              <a:t>А.И., Карпова </a:t>
            </a:r>
            <a:r>
              <a:rPr lang="ru-RU" sz="2800" b="1" i="1" dirty="0">
                <a:latin typeface="Comic Sans MS" pitchFamily="66" charset="0"/>
              </a:rPr>
              <a:t>И.Н.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b="1" i="1" dirty="0" smtClean="0">
                <a:latin typeface="Comic Sans MS" pitchFamily="66" charset="0"/>
              </a:rPr>
              <a:t>          </a:t>
            </a:r>
            <a:endParaRPr lang="ru-RU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1358900" y="238125"/>
            <a:ext cx="10223500" cy="857250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Работа с текстом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628650" y="1127125"/>
            <a:ext cx="10875963" cy="5449888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Упражнение 2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Arial" charset="0"/>
                <a:ea typeface="Times-Roman" charset="-128"/>
                <a:cs typeface="Times New Roman" pitchFamily="18" charset="0"/>
              </a:rPr>
              <a:t>Прочитай предложения. Напиши их, ориентируясь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Arial" charset="0"/>
                <a:ea typeface="Times-Roman" charset="-128"/>
                <a:cs typeface="Times New Roman" pitchFamily="18" charset="0"/>
              </a:rPr>
              <a:t>на первые буквы первых слов. Они должны следовать в алфавитном порядке.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-Roman" charset="-128"/>
                <a:cs typeface="Times New Roman" pitchFamily="18" charset="0"/>
              </a:rPr>
              <a:t>Тетерева спят в снегу.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4000" b="1" dirty="0">
                <a:solidFill>
                  <a:srgbClr val="000000"/>
                </a:solidFill>
                <a:latin typeface="Calibri" pitchFamily="34" charset="0"/>
                <a:ea typeface="Times-Roman" charset="-128"/>
                <a:cs typeface="Times New Roman" pitchFamily="18" charset="0"/>
              </a:rPr>
              <a:t>Н</a:t>
            </a: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-Roman" charset="-128"/>
                <a:cs typeface="Times New Roman" pitchFamily="18" charset="0"/>
              </a:rPr>
              <a:t>очуют в ветвях елей глухари.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-Roman" charset="-128"/>
                <a:cs typeface="Times New Roman" pitchFamily="18" charset="0"/>
              </a:rPr>
              <a:t>Поползни укрываются в дуплах деревьев.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-Roman" charset="-128"/>
                <a:cs typeface="Times New Roman" pitchFamily="18" charset="0"/>
              </a:rPr>
              <a:t>Зимнюю ночь птицы проводят по-разному.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472" y="0"/>
            <a:ext cx="8912225" cy="1281112"/>
          </a:xfrm>
        </p:spPr>
        <p:txBody>
          <a:bodyPr/>
          <a:lstStyle/>
          <a:p>
            <a:pPr algn="ctr"/>
            <a:r>
              <a:rPr lang="ru-RU" b="1" dirty="0">
                <a:latin typeface="Comic Sans MS" pitchFamily="66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471" y="625845"/>
            <a:ext cx="11710931" cy="6970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         Упражнение 3</a:t>
            </a:r>
          </a:p>
          <a:p>
            <a:r>
              <a:rPr lang="ru-RU" sz="2800" b="1" i="1" dirty="0" smtClean="0"/>
              <a:t>Прочитай </a:t>
            </a:r>
            <a:r>
              <a:rPr lang="ru-RU" sz="2800" b="1" i="1" dirty="0"/>
              <a:t>текст, вставляя подходящие по смыслу имена </a:t>
            </a:r>
            <a:r>
              <a:rPr lang="ru-RU" sz="2800" b="1" i="1" dirty="0" smtClean="0"/>
              <a:t>прилагательные.</a:t>
            </a:r>
            <a:endParaRPr lang="ru-RU" sz="4800" i="1" dirty="0"/>
          </a:p>
          <a:p>
            <a:r>
              <a:rPr lang="ru-RU" sz="3600" dirty="0"/>
              <a:t>   </a:t>
            </a:r>
            <a:r>
              <a:rPr lang="ru-RU" sz="3600" b="1" dirty="0"/>
              <a:t>     </a:t>
            </a:r>
            <a:r>
              <a:rPr lang="ru-RU" sz="3200" b="1" dirty="0"/>
              <a:t>Стоял   </a:t>
            </a:r>
            <a:r>
              <a:rPr lang="ru-RU" sz="3200" b="1" dirty="0" smtClean="0"/>
              <a:t>…</a:t>
            </a:r>
            <a:r>
              <a:rPr lang="ru-RU" sz="3200" b="1" dirty="0"/>
              <a:t>    день. Светило …   солнце.</a:t>
            </a:r>
          </a:p>
          <a:p>
            <a:r>
              <a:rPr lang="ru-RU" sz="3200" b="1" dirty="0"/>
              <a:t>Ребята собрались на реке. Вот дети едут с ... горы на салазках.</a:t>
            </a:r>
          </a:p>
          <a:p>
            <a:r>
              <a:rPr lang="ru-RU" sz="3200" b="1" dirty="0"/>
              <a:t>        Вдруг Саша въехала в  </a:t>
            </a:r>
            <a:r>
              <a:rPr lang="ru-RU" sz="3200" b="1" dirty="0" smtClean="0"/>
              <a:t>…  </a:t>
            </a:r>
            <a:r>
              <a:rPr lang="ru-RU" sz="3200" b="1" dirty="0"/>
              <a:t> сугроб. Друзья спешат на помощь. А </a:t>
            </a:r>
            <a:r>
              <a:rPr lang="ru-RU" sz="3200" b="1" dirty="0" smtClean="0"/>
              <a:t>на  …  берегу </a:t>
            </a:r>
            <a:r>
              <a:rPr lang="ru-RU" sz="3200" b="1" dirty="0"/>
              <a:t>ребята строят </a:t>
            </a:r>
            <a:r>
              <a:rPr lang="ru-RU" sz="3200" b="1" dirty="0" smtClean="0"/>
              <a:t>…</a:t>
            </a:r>
            <a:r>
              <a:rPr lang="ru-RU" sz="3200" b="1" dirty="0"/>
              <a:t>   крепость. До вечера слышны на реке </a:t>
            </a:r>
            <a:r>
              <a:rPr lang="ru-RU" sz="3200" b="1" dirty="0" smtClean="0"/>
              <a:t>… смех </a:t>
            </a:r>
            <a:r>
              <a:rPr lang="ru-RU" sz="3200" b="1" dirty="0"/>
              <a:t>и </a:t>
            </a:r>
            <a:r>
              <a:rPr lang="ru-RU" sz="3200" b="1" dirty="0" smtClean="0"/>
              <a:t>…  речь</a:t>
            </a:r>
            <a:r>
              <a:rPr lang="ru-RU" sz="3200" b="1" dirty="0"/>
              <a:t>.</a:t>
            </a:r>
          </a:p>
          <a:p>
            <a:r>
              <a:rPr lang="ru-RU" sz="3200" b="1" dirty="0"/>
              <a:t>        Хороши </a:t>
            </a:r>
            <a:r>
              <a:rPr lang="ru-RU" sz="3200" b="1" dirty="0" smtClean="0"/>
              <a:t>… забавы</a:t>
            </a:r>
            <a:r>
              <a:rPr lang="ru-RU" sz="3200" b="1" dirty="0"/>
              <a:t>!</a:t>
            </a:r>
            <a:endParaRPr lang="ru-RU" sz="3600" b="1" dirty="0"/>
          </a:p>
          <a:p>
            <a:r>
              <a:rPr lang="ru-RU" sz="2800" b="1" i="1" dirty="0"/>
              <a:t>Определи основную мысль текста. Озаглавь текст.</a:t>
            </a:r>
          </a:p>
          <a:p>
            <a:r>
              <a:rPr lang="ru-RU" sz="2800" b="1" i="1" dirty="0"/>
              <a:t>Спиши текст, каждую часть начиная с красной строки. Проверь свою работу.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705" y="194231"/>
            <a:ext cx="10149538" cy="720170"/>
          </a:xfrm>
        </p:spPr>
        <p:txBody>
          <a:bodyPr/>
          <a:lstStyle/>
          <a:p>
            <a:pPr algn="ctr"/>
            <a:r>
              <a:rPr lang="ru-RU" b="1" dirty="0">
                <a:latin typeface="Comic Sans MS" pitchFamily="66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80501" y="770866"/>
            <a:ext cx="11060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          Упражнение 4</a:t>
            </a:r>
          </a:p>
          <a:p>
            <a:r>
              <a:rPr lang="ru-RU" sz="2800" b="1" i="1" dirty="0" smtClean="0"/>
              <a:t>Прочитай </a:t>
            </a:r>
            <a:r>
              <a:rPr lang="ru-RU" sz="2800" b="1" i="1" dirty="0"/>
              <a:t>предложения. Познакомься с планом.</a:t>
            </a:r>
          </a:p>
          <a:p>
            <a:r>
              <a:rPr lang="ru-RU" sz="2800" b="1" i="1" dirty="0"/>
              <a:t>Сформулируй задание и выполни его</a:t>
            </a:r>
            <a:r>
              <a:rPr lang="ru-RU" sz="2800" b="1" i="1" dirty="0" smtClean="0"/>
              <a:t>.</a:t>
            </a:r>
          </a:p>
          <a:p>
            <a:endParaRPr lang="ru-RU" sz="2800" b="1" i="1" dirty="0"/>
          </a:p>
          <a:p>
            <a:r>
              <a:rPr lang="ru-RU" sz="3200" b="1" dirty="0"/>
              <a:t>Она вьет его на </a:t>
            </a:r>
            <a:r>
              <a:rPr lang="ru-RU" sz="3200" b="1" dirty="0" err="1"/>
              <a:t>веточ</a:t>
            </a:r>
            <a:r>
              <a:rPr lang="ru-RU" sz="3200" b="1" dirty="0"/>
              <a:t>...</a:t>
            </a:r>
            <a:r>
              <a:rPr lang="ru-RU" sz="3200" b="1" dirty="0" err="1"/>
              <a:t>ках</a:t>
            </a:r>
            <a:r>
              <a:rPr lang="ru-RU" sz="3200" b="1" dirty="0"/>
              <a:t> березы.</a:t>
            </a:r>
          </a:p>
          <a:p>
            <a:r>
              <a:rPr lang="ru-RU" sz="3200" b="1" dirty="0"/>
              <a:t>Орел делает его из толстых </a:t>
            </a:r>
            <a:r>
              <a:rPr lang="ru-RU" sz="3200" b="1" dirty="0" err="1"/>
              <a:t>суч</a:t>
            </a:r>
            <a:r>
              <a:rPr lang="ru-RU" sz="3200" b="1" dirty="0"/>
              <a:t>...ков.</a:t>
            </a:r>
          </a:p>
          <a:p>
            <a:r>
              <a:rPr lang="ru-RU" sz="3200" b="1" dirty="0" err="1"/>
              <a:t>Птич</a:t>
            </a:r>
            <a:r>
              <a:rPr lang="ru-RU" sz="3200" b="1" dirty="0"/>
              <a:t>...</a:t>
            </a:r>
            <a:r>
              <a:rPr lang="ru-RU" sz="3200" b="1" dirty="0" err="1"/>
              <a:t>ки</a:t>
            </a:r>
            <a:r>
              <a:rPr lang="ru-RU" sz="3200" b="1" dirty="0"/>
              <a:t> строят разные гнезда.</a:t>
            </a:r>
          </a:p>
          <a:p>
            <a:r>
              <a:rPr lang="ru-RU" sz="3200" b="1" dirty="0" err="1"/>
              <a:t>Пеноч</a:t>
            </a:r>
            <a:r>
              <a:rPr lang="ru-RU" sz="3200" b="1" dirty="0"/>
              <a:t>...ка украшает жилье </a:t>
            </a:r>
            <a:r>
              <a:rPr lang="ru-RU" sz="3200" b="1" dirty="0" err="1"/>
              <a:t>кусоч</a:t>
            </a:r>
            <a:r>
              <a:rPr lang="ru-RU" sz="3200" b="1" dirty="0"/>
              <a:t>...</a:t>
            </a:r>
            <a:r>
              <a:rPr lang="ru-RU" sz="3200" b="1" dirty="0" err="1"/>
              <a:t>ками</a:t>
            </a:r>
            <a:r>
              <a:rPr lang="ru-RU" sz="3200" b="1" dirty="0"/>
              <a:t> бумаги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endParaRPr lang="ru-RU" sz="2800" b="1" i="1" u="sng" dirty="0" smtClean="0"/>
          </a:p>
          <a:p>
            <a:r>
              <a:rPr lang="ru-RU" sz="2800" b="1" i="1" u="sng" dirty="0" smtClean="0"/>
              <a:t>План.</a:t>
            </a:r>
          </a:p>
          <a:p>
            <a:r>
              <a:rPr lang="ru-RU" sz="2800" b="1" dirty="0" smtClean="0"/>
              <a:t>1</a:t>
            </a:r>
            <a:r>
              <a:rPr lang="ru-RU" sz="2800" b="1" dirty="0"/>
              <a:t>). Какие у птиц гнезда?</a:t>
            </a:r>
          </a:p>
          <a:p>
            <a:r>
              <a:rPr lang="ru-RU" sz="2800" b="1" dirty="0"/>
              <a:t>2). Гнездо орла.</a:t>
            </a:r>
          </a:p>
          <a:p>
            <a:r>
              <a:rPr lang="ru-RU" sz="2800" b="1" dirty="0"/>
              <a:t>3). Жилье </a:t>
            </a:r>
            <a:r>
              <a:rPr lang="ru-RU" sz="2800" b="1" dirty="0" err="1"/>
              <a:t>пеноч</a:t>
            </a:r>
            <a:r>
              <a:rPr lang="ru-RU" sz="2800" b="1" dirty="0"/>
              <a:t>...</a:t>
            </a:r>
            <a:r>
              <a:rPr lang="ru-RU" sz="2800" b="1" dirty="0" err="1"/>
              <a:t>ки</a:t>
            </a:r>
            <a:r>
              <a:rPr lang="ru-RU" sz="2800" b="1" dirty="0" smtClean="0"/>
              <a:t>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360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1169988" y="242888"/>
            <a:ext cx="10309225" cy="12811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Работа с текстом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282862" y="1107502"/>
            <a:ext cx="11909137" cy="5638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Comic Sans MS" pitchFamily="66" charset="0"/>
              </a:rPr>
              <a:t>Упражнение 5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Arial" charset="0"/>
              </a:rPr>
              <a:t>Прочитай предложения. Рассмотри таблицу. Сформулируй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Arial" charset="0"/>
              </a:rPr>
              <a:t>задание. Выполни его.</a:t>
            </a:r>
            <a:endParaRPr lang="en-US" sz="2800" b="1" i="1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800" b="1" i="1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>
                <a:latin typeface="Arial" charset="0"/>
              </a:rPr>
              <a:t>И</a:t>
            </a:r>
            <a:r>
              <a:rPr lang="ru-RU" sz="3200" b="1" dirty="0" smtClean="0">
                <a:latin typeface="Arial" charset="0"/>
              </a:rPr>
              <a:t>з, лепят, гнёзда, глины.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Ласточки, мае, обычно,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>
                <a:latin typeface="Arial" charset="0"/>
              </a:rPr>
              <a:t>в</a:t>
            </a:r>
            <a:r>
              <a:rPr lang="ru-RU" sz="3200" b="1" dirty="0" smtClean="0">
                <a:latin typeface="Arial" charset="0"/>
              </a:rPr>
              <a:t>, прилетают.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Сразу, за, они, принимаются, работу.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>
                <a:latin typeface="Arial" charset="0"/>
              </a:rPr>
              <a:t>Д</a:t>
            </a:r>
            <a:r>
              <a:rPr lang="ru-RU" sz="3200" b="1" dirty="0" smtClean="0">
                <a:latin typeface="Arial" charset="0"/>
              </a:rPr>
              <a:t>нями, птицы, целыми, трудятся.</a:t>
            </a:r>
            <a:endParaRPr lang="ru-RU" sz="3200" b="1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8263" y="2652713"/>
            <a:ext cx="23558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6627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0663" y="2312671"/>
            <a:ext cx="2181225" cy="552450"/>
          </a:xfrm>
          <a:prstGeom prst="rect">
            <a:avLst/>
          </a:prstGeom>
          <a:noFill/>
        </p:spPr>
      </p:pic>
      <p:graphicFrame>
        <p:nvGraphicFramePr>
          <p:cNvPr id="2669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54232"/>
              </p:ext>
            </p:extLst>
          </p:nvPr>
        </p:nvGraphicFramePr>
        <p:xfrm>
          <a:off x="5300663" y="2312671"/>
          <a:ext cx="6601777" cy="2557549"/>
        </p:xfrm>
        <a:graphic>
          <a:graphicData uri="http://schemas.openxmlformats.org/drawingml/2006/table">
            <a:tbl>
              <a:tblPr/>
              <a:tblGrid>
                <a:gridCol w="2197418"/>
                <a:gridCol w="4404359"/>
              </a:tblGrid>
              <a:tr h="50196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слов с ударением на 1 -м слоге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-Roman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1169988" y="242888"/>
            <a:ext cx="10309225" cy="12811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Работа с текстом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315913" y="1041400"/>
            <a:ext cx="11468100" cy="5638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Comic Sans MS" pitchFamily="66" charset="0"/>
              </a:rPr>
              <a:t>Упражнение </a:t>
            </a:r>
            <a:r>
              <a:rPr lang="ru-RU" sz="2800" b="1" i="1" dirty="0">
                <a:latin typeface="Comic Sans MS" pitchFamily="66" charset="0"/>
              </a:rPr>
              <a:t>5</a:t>
            </a:r>
            <a:endParaRPr lang="ru-RU" sz="2800" b="1" i="1" dirty="0" smtClean="0">
              <a:latin typeface="Comic Sans MS" pitchFamily="66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Arial" charset="0"/>
              </a:rPr>
              <a:t>Прочитай предложения. Рассмотри таблицу. Сформулируй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Arial" charset="0"/>
              </a:rPr>
              <a:t>задание. Выполни его.</a:t>
            </a:r>
            <a:endParaRPr lang="en-US" sz="2800" b="1" i="1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800" b="1" i="1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Лепят из глины гнезда.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Ласточки обычно </a:t>
            </a:r>
            <a:endParaRPr lang="en-US" sz="3200" b="1" dirty="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прилетают в мае.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Они сразу принимаются за работу.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200" b="1" dirty="0" smtClean="0">
                <a:latin typeface="Arial" charset="0"/>
              </a:rPr>
              <a:t>Птицы трудятся целыми днями.</a:t>
            </a:r>
            <a:endParaRPr lang="ru-RU" sz="3200" b="1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8263" y="2652713"/>
            <a:ext cx="23558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6627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0663" y="2312671"/>
            <a:ext cx="2181225" cy="552450"/>
          </a:xfrm>
          <a:prstGeom prst="rect">
            <a:avLst/>
          </a:prstGeom>
          <a:noFill/>
        </p:spPr>
      </p:pic>
      <p:graphicFrame>
        <p:nvGraphicFramePr>
          <p:cNvPr id="2669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91052"/>
              </p:ext>
            </p:extLst>
          </p:nvPr>
        </p:nvGraphicFramePr>
        <p:xfrm>
          <a:off x="5315902" y="2317433"/>
          <a:ext cx="6601777" cy="2557549"/>
        </p:xfrm>
        <a:graphic>
          <a:graphicData uri="http://schemas.openxmlformats.org/drawingml/2006/table">
            <a:tbl>
              <a:tblPr/>
              <a:tblGrid>
                <a:gridCol w="2197418"/>
                <a:gridCol w="4404359"/>
              </a:tblGrid>
              <a:tr h="50196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слов с ударением на 1 -м слоге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-Roman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-Roman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-Roman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2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>
          <a:xfrm>
            <a:off x="625633" y="0"/>
            <a:ext cx="10940733" cy="883920"/>
          </a:xfrm>
        </p:spPr>
        <p:txBody>
          <a:bodyPr/>
          <a:lstStyle/>
          <a:p>
            <a:pPr algn="ctr" eaLnBrk="1" hangingPunct="1"/>
            <a:r>
              <a:rPr lang="ru-RU" b="1" dirty="0">
                <a:latin typeface="Comic Sans MS" pitchFamily="66" charset="0"/>
              </a:rPr>
              <a:t>Работа с </a:t>
            </a:r>
            <a:r>
              <a:rPr lang="ru-RU" b="1" dirty="0" smtClean="0">
                <a:latin typeface="Comic Sans MS" pitchFamily="66" charset="0"/>
              </a:rPr>
              <a:t>текстом</a:t>
            </a:r>
            <a:endParaRPr lang="ru-RU" dirty="0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396607" y="525136"/>
            <a:ext cx="11251225" cy="489516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       Упражнение 6</a:t>
            </a:r>
            <a:endParaRPr lang="ru-RU" sz="2800" b="1" i="1" dirty="0" smtClean="0"/>
          </a:p>
          <a:p>
            <a:pPr marL="0" indent="0" eaLnBrk="1" hangingPunct="1">
              <a:buNone/>
            </a:pP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Прочитайте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первое и последнее предложения каждой цепочки. Составьте два недостающих предложения, отражающих последовательность событий. Полученные цепочки предложений напишите. Подлежащее, сказуемое подчеркните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b="1" dirty="0" smtClean="0"/>
              <a:t> </a:t>
            </a:r>
          </a:p>
          <a:p>
            <a:pPr marL="400050" lvl="1" indent="0" eaLnBrk="1" hangingPunct="1">
              <a:buNone/>
            </a:pPr>
            <a:r>
              <a:rPr lang="ru-RU" sz="3200" dirty="0" smtClean="0"/>
              <a:t>     </a:t>
            </a:r>
            <a:r>
              <a:rPr lang="ru-RU" sz="3200" b="1" dirty="0" smtClean="0"/>
              <a:t>Ι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1. Поднялся ветер.  2. |________.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 eaLnBrk="1" hangingPunct="1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3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|________. 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4. Деревья обнажились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lvl="1" indent="0" eaLnBrk="1" hangingPunct="1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ΙΙ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1. Пошли сильные дожди. 2. |_________. 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 eaLnBrk="1" hangingPunct="1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3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|_________. 4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Коровы остались без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корма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012" y="0"/>
            <a:ext cx="9962252" cy="749147"/>
          </a:xfrm>
        </p:spPr>
        <p:txBody>
          <a:bodyPr/>
          <a:lstStyle/>
          <a:p>
            <a:pPr algn="ctr"/>
            <a:r>
              <a:rPr lang="ru-RU" b="1" dirty="0">
                <a:latin typeface="Comic Sans MS" pitchFamily="66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42" y="749147"/>
            <a:ext cx="118651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      Упражнение 7</a:t>
            </a:r>
          </a:p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Прочитай 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предложения. Рассмотри формулу. Цифры</a:t>
            </a:r>
          </a:p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в ней отражают количество мягких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согласных звуков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в словах предложений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Перед дождем клевер сближает листочки.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 клеверу можно легко узнать об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изменении погоды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Цветок его на тонкой ножке поникает.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7 : 10 : 6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Запиши предложения в правильном порядке.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Подбери противоположное по смыслу слово к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слову </a:t>
            </a:r>
            <a:r>
              <a:rPr lang="ru-RU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тонкой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Расскажи об этом слове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362" y="161179"/>
            <a:ext cx="9863100" cy="687120"/>
          </a:xfrm>
        </p:spPr>
        <p:txBody>
          <a:bodyPr/>
          <a:lstStyle/>
          <a:p>
            <a:pPr algn="ctr"/>
            <a:r>
              <a:rPr lang="ru-RU" b="1" dirty="0">
                <a:latin typeface="Comic Sans MS" pitchFamily="66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590" y="502082"/>
            <a:ext cx="11883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</a:rPr>
              <a:t>        Упражнение </a:t>
            </a:r>
            <a:r>
              <a:rPr lang="ru-RU" sz="2800" b="1" i="1" dirty="0">
                <a:solidFill>
                  <a:srgbClr val="262626"/>
                </a:solidFill>
                <a:latin typeface="Comic Sans MS" pitchFamily="66" charset="0"/>
              </a:rPr>
              <a:t>8</a:t>
            </a:r>
            <a:endParaRPr lang="ru-RU" sz="2800" b="1" i="1" dirty="0" smtClean="0">
              <a:solidFill>
                <a:srgbClr val="262626"/>
              </a:solidFill>
              <a:latin typeface="Comic Sans MS" pitchFamily="66" charset="0"/>
            </a:endParaRPr>
          </a:p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Прочитай предложения. Составь из них текст. Используй</a:t>
            </a:r>
          </a:p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для этого сведения о первом слове каждого</a:t>
            </a:r>
          </a:p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предложения. Дополни задание.</a:t>
            </a:r>
          </a:p>
          <a:p>
            <a:pPr lvl="3"/>
            <a:r>
              <a:rPr lang="ru-RU" sz="3200" b="1" dirty="0">
                <a:latin typeface="Helvetica" panose="020B0604020202020204" pitchFamily="34" charset="0"/>
              </a:rPr>
              <a:t>Береги это ч...до природы.</a:t>
            </a:r>
          </a:p>
          <a:p>
            <a:pPr lvl="3"/>
            <a:r>
              <a:rPr lang="ru-RU" sz="3200" b="1" dirty="0">
                <a:latin typeface="Helvetica" panose="020B0604020202020204" pitchFamily="34" charset="0"/>
              </a:rPr>
              <a:t>Черника - ч...</a:t>
            </a:r>
            <a:r>
              <a:rPr lang="ru-RU" sz="3200" b="1" dirty="0" err="1">
                <a:latin typeface="Helvetica" panose="020B0604020202020204" pitchFamily="34" charset="0"/>
              </a:rPr>
              <a:t>десная</a:t>
            </a:r>
            <a:r>
              <a:rPr lang="ru-RU" sz="3200" b="1" dirty="0">
                <a:latin typeface="Helvetica" panose="020B0604020202020204" pitchFamily="34" charset="0"/>
              </a:rPr>
              <a:t>, полезная ягода ...</a:t>
            </a:r>
          </a:p>
          <a:p>
            <a:pPr lvl="3"/>
            <a:r>
              <a:rPr lang="ru-RU" sz="3200" b="1" dirty="0">
                <a:latin typeface="Helvetica" panose="020B0604020202020204" pitchFamily="34" charset="0"/>
              </a:rPr>
              <a:t>Не вырывай с корнем кустики.</a:t>
            </a:r>
          </a:p>
          <a:p>
            <a:pPr lvl="3"/>
            <a:r>
              <a:rPr lang="ru-RU" sz="3200" b="1" dirty="0">
                <a:latin typeface="Helvetica" panose="020B0604020202020204" pitchFamily="34" charset="0"/>
              </a:rPr>
              <a:t>Куст черники может ж</a:t>
            </a:r>
            <a:r>
              <a:rPr lang="ru-RU" sz="3200" b="1" dirty="0" smtClean="0">
                <a:latin typeface="Helvetica" panose="020B0604020202020204" pitchFamily="34" charset="0"/>
              </a:rPr>
              <a:t>...</a:t>
            </a:r>
            <a:r>
              <a:rPr lang="ru-RU" sz="3200" b="1" dirty="0" err="1">
                <a:latin typeface="Helvetica" panose="020B0604020202020204" pitchFamily="34" charset="0"/>
              </a:rPr>
              <a:t>ть</a:t>
            </a:r>
            <a:r>
              <a:rPr lang="ru-RU" sz="3200" b="1" dirty="0">
                <a:latin typeface="Helvetica" panose="020B0604020202020204" pitchFamily="34" charset="0"/>
              </a:rPr>
              <a:t> триста лет ...</a:t>
            </a:r>
          </a:p>
          <a:p>
            <a:r>
              <a:rPr lang="ru-RU" sz="2800" b="1" i="1" u="sng" dirty="0">
                <a:latin typeface="Helvetica" panose="020B0604020202020204" pitchFamily="34" charset="0"/>
              </a:rPr>
              <a:t>СПРАВКА: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 первом слове первого предложения звонкие и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глухие  согласные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 первом слове второго предложения все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согласные  глухие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 первом слове четвертого предложения все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согласные  звонкие.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176" y="623887"/>
            <a:ext cx="10083437" cy="5490473"/>
          </a:xfrm>
        </p:spPr>
        <p:txBody>
          <a:bodyPr/>
          <a:lstStyle/>
          <a:p>
            <a:r>
              <a:rPr lang="ru-RU" sz="6600" b="1" smtClean="0">
                <a:latin typeface="Comic Sans MS" pitchFamily="66" charset="0"/>
              </a:rPr>
              <a:t/>
            </a:r>
            <a:br>
              <a:rPr lang="ru-RU" sz="6600" b="1" smtClean="0">
                <a:latin typeface="Comic Sans MS" pitchFamily="66" charset="0"/>
              </a:rPr>
            </a:br>
            <a:r>
              <a:rPr lang="ru-RU" sz="6600" b="1">
                <a:latin typeface="Comic Sans MS" pitchFamily="66" charset="0"/>
              </a:rPr>
              <a:t/>
            </a:r>
            <a:br>
              <a:rPr lang="ru-RU" sz="6600" b="1">
                <a:latin typeface="Comic Sans MS" pitchFamily="66" charset="0"/>
              </a:rPr>
            </a:br>
            <a:r>
              <a:rPr lang="ru-RU" sz="6600" b="1" smtClean="0">
                <a:latin typeface="Comic Sans MS" pitchFamily="66" charset="0"/>
              </a:rPr>
              <a:t>Спасибо  </a:t>
            </a:r>
            <a:r>
              <a:rPr lang="ru-RU" sz="6600" b="1" dirty="0" smtClean="0">
                <a:latin typeface="Comic Sans MS" pitchFamily="66" charset="0"/>
              </a:rPr>
              <a:t>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947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mic Sans MS" pitchFamily="66" charset="0"/>
              </a:rPr>
              <a:t>Распространение предложений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3382" y="1456436"/>
            <a:ext cx="1079653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Упражнение </a:t>
            </a:r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1</a:t>
            </a:r>
            <a:endParaRPr lang="ru-RU" sz="2800" i="1" dirty="0" smtClean="0"/>
          </a:p>
          <a:p>
            <a:r>
              <a:rPr lang="ru-RU" sz="2800" b="1" i="1" dirty="0" smtClean="0"/>
              <a:t>Прочитайте </a:t>
            </a:r>
            <a:r>
              <a:rPr lang="ru-RU" sz="2800" b="1" i="1" dirty="0"/>
              <a:t>предложение, дайте ему характеристику; Распространите данное предложение, добавляя к нему при каждом повторе по одному слову и повторяя все ранее сказанные слова</a:t>
            </a:r>
            <a:r>
              <a:rPr lang="ru-RU" sz="2800" b="1" i="1" dirty="0" smtClean="0"/>
              <a:t>.</a:t>
            </a:r>
          </a:p>
          <a:p>
            <a:endParaRPr lang="ru-RU" sz="2800" b="1" i="1" dirty="0"/>
          </a:p>
          <a:p>
            <a:r>
              <a:rPr lang="ru-RU" sz="2800" b="1" dirty="0"/>
              <a:t>  </a:t>
            </a:r>
            <a:r>
              <a:rPr lang="ru-RU" sz="3600" b="1" dirty="0"/>
              <a:t>   </a:t>
            </a:r>
            <a:r>
              <a:rPr lang="ru-RU" sz="4400" b="1" dirty="0"/>
              <a:t>Туман опустился на город</a:t>
            </a:r>
            <a:r>
              <a:rPr lang="ru-RU" sz="4400" b="1" dirty="0" smtClean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113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75254"/>
          </a:xfrm>
        </p:spPr>
        <p:txBody>
          <a:bodyPr/>
          <a:lstStyle/>
          <a:p>
            <a:r>
              <a:rPr lang="ru-RU" b="1" dirty="0">
                <a:latin typeface="Comic Sans MS" pitchFamily="66" charset="0"/>
              </a:rPr>
              <a:t>Распространение предложений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320" y="1305342"/>
            <a:ext cx="1183211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У</a:t>
            </a:r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пражнение </a:t>
            </a:r>
            <a:r>
              <a:rPr lang="ru-RU" sz="2800" b="1" i="1" dirty="0" smtClean="0">
                <a:solidFill>
                  <a:srgbClr val="262626"/>
                </a:solidFill>
                <a:latin typeface="Comic Sans MS" pitchFamily="66" charset="0"/>
                <a:ea typeface="+mj-ea"/>
                <a:cs typeface="+mj-cs"/>
              </a:rPr>
              <a:t>1</a:t>
            </a:r>
            <a:endParaRPr lang="ru-RU" sz="2800" b="1" i="1" dirty="0" smtClean="0">
              <a:solidFill>
                <a:srgbClr val="262626"/>
              </a:solidFill>
              <a:latin typeface="Comic Sans MS" pitchFamily="66" charset="0"/>
              <a:ea typeface="+mj-ea"/>
              <a:cs typeface="+mj-cs"/>
            </a:endParaRPr>
          </a:p>
          <a:p>
            <a:endParaRPr lang="ru-RU" dirty="0"/>
          </a:p>
          <a:p>
            <a:pPr algn="ctr"/>
            <a:r>
              <a:rPr lang="ru-RU" sz="3600" b="1" dirty="0"/>
              <a:t>     Туман опустился на город.</a:t>
            </a:r>
          </a:p>
          <a:p>
            <a:endParaRPr lang="ru-RU" dirty="0"/>
          </a:p>
          <a:p>
            <a:r>
              <a:rPr lang="ru-RU" dirty="0"/>
              <a:t>    </a:t>
            </a:r>
            <a:r>
              <a:rPr lang="ru-RU" sz="3600" i="1" u="sng" dirty="0"/>
              <a:t>Образец.</a:t>
            </a:r>
          </a:p>
          <a:p>
            <a:r>
              <a:rPr lang="ru-RU" sz="3600" dirty="0"/>
              <a:t>    </a:t>
            </a:r>
            <a:r>
              <a:rPr lang="ru-RU" sz="3600" b="1" dirty="0"/>
              <a:t>Белый туман опустился на город.</a:t>
            </a:r>
          </a:p>
          <a:p>
            <a:r>
              <a:rPr lang="ru-RU" sz="3600" b="1" dirty="0"/>
              <a:t>    Белый туман медленно опустился на город.</a:t>
            </a:r>
          </a:p>
          <a:p>
            <a:r>
              <a:rPr lang="ru-RU" sz="3600" b="1" dirty="0"/>
              <a:t>    Белый туман медленно опустился на наш город.</a:t>
            </a:r>
          </a:p>
          <a:p>
            <a:r>
              <a:rPr lang="ru-RU" sz="3600" b="1" dirty="0"/>
              <a:t>    Белый туман медленно опустился на </a:t>
            </a:r>
            <a:r>
              <a:rPr lang="ru-RU" sz="3600" b="1" dirty="0" smtClean="0"/>
              <a:t>наш любимый </a:t>
            </a:r>
            <a:r>
              <a:rPr lang="ru-RU" sz="3600" b="1" dirty="0"/>
              <a:t>город. </a:t>
            </a:r>
          </a:p>
          <a:p>
            <a:r>
              <a:rPr lang="ru-RU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115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449388" y="165100"/>
            <a:ext cx="9877425" cy="1281113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Составление предложений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4625" y="856089"/>
            <a:ext cx="1201737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51638" algn="l"/>
              </a:tabLst>
            </a:pPr>
            <a:r>
              <a:rPr lang="ru-RU" sz="2800" b="1" i="1" dirty="0">
                <a:latin typeface="Comic Sans MS" pitchFamily="66" charset="0"/>
              </a:rPr>
              <a:t>Упражнение 2</a:t>
            </a:r>
          </a:p>
          <a:p>
            <a:pPr>
              <a:tabLst>
                <a:tab pos="6751638" algn="l"/>
              </a:tabLst>
            </a:pPr>
            <a:r>
              <a:rPr lang="ru-RU" sz="2800" b="1" i="1" dirty="0"/>
              <a:t>Прочитай. Составь предложения, используя подходящие по смыслу слова из скобок. Дополни задание.</a:t>
            </a:r>
          </a:p>
          <a:p>
            <a:pPr>
              <a:tabLst>
                <a:tab pos="6751638" algn="l"/>
              </a:tabLst>
            </a:pPr>
            <a:endParaRPr lang="ru-RU" sz="2800" b="1" i="1" dirty="0"/>
          </a:p>
          <a:p>
            <a:pPr>
              <a:tabLst>
                <a:tab pos="6751638" algn="l"/>
              </a:tabLst>
            </a:pPr>
            <a:r>
              <a:rPr lang="ru-RU" sz="3600" b="1" dirty="0"/>
              <a:t>В реке всегда есть (рыба, вода, тина, берега)</a:t>
            </a:r>
          </a:p>
          <a:p>
            <a:pPr>
              <a:tabLst>
                <a:tab pos="6751638" algn="l"/>
              </a:tabLst>
            </a:pPr>
            <a:r>
              <a:rPr lang="ru-RU" sz="3600" b="1" dirty="0"/>
              <a:t>Огорода не бывает без (собака, забор, земля, берега)</a:t>
            </a:r>
          </a:p>
          <a:p>
            <a:pPr>
              <a:tabLst>
                <a:tab pos="6751638" algn="l"/>
              </a:tabLst>
            </a:pPr>
            <a:endParaRPr lang="ru-RU" sz="3600" b="1" dirty="0"/>
          </a:p>
          <a:p>
            <a:pPr>
              <a:buFontTx/>
              <a:buChar char="•"/>
              <a:tabLst>
                <a:tab pos="6751638" algn="l"/>
              </a:tabLst>
            </a:pPr>
            <a:r>
              <a:rPr lang="ru-RU" sz="2800" b="1" i="1" dirty="0"/>
              <a:t>Укажи слова, в которых имеется по три звонких согласных звука.</a:t>
            </a:r>
          </a:p>
          <a:p>
            <a:pPr>
              <a:buFontTx/>
              <a:buChar char="•"/>
              <a:tabLst>
                <a:tab pos="6751638" algn="l"/>
              </a:tabLst>
            </a:pPr>
            <a:r>
              <a:rPr lang="ru-RU" sz="2800" b="1" i="1" dirty="0"/>
              <a:t>Найди предложение, во всех словах которого ударение</a:t>
            </a:r>
          </a:p>
          <a:p>
            <a:pPr>
              <a:buFontTx/>
              <a:buChar char="•"/>
              <a:tabLst>
                <a:tab pos="6751638" algn="l"/>
              </a:tabLst>
            </a:pPr>
            <a:r>
              <a:rPr lang="ru-RU" sz="2800" b="1" i="1" dirty="0"/>
              <a:t>падает на второй слог.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398588" y="417322"/>
            <a:ext cx="10042525" cy="12811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Составление предложений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80718" y="1545807"/>
            <a:ext cx="1128077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>
                <a:latin typeface="Comic Sans MS" pitchFamily="66" charset="0"/>
              </a:rPr>
              <a:t>Упражнение 1 </a:t>
            </a:r>
          </a:p>
          <a:p>
            <a:r>
              <a:rPr lang="ru-RU" sz="2800" b="1" i="1" dirty="0"/>
              <a:t>Прочитай. Составь задание к упражнению.</a:t>
            </a:r>
          </a:p>
          <a:p>
            <a:endParaRPr lang="ru-RU" sz="3200" b="1" i="1" dirty="0"/>
          </a:p>
          <a:p>
            <a:r>
              <a:rPr lang="ru-RU" sz="3600" b="1" dirty="0"/>
              <a:t>первые,  деревьях,  появляются,  На,  листочки.</a:t>
            </a:r>
          </a:p>
          <a:p>
            <a:endParaRPr lang="ru-RU" sz="3600" dirty="0"/>
          </a:p>
          <a:p>
            <a:pPr>
              <a:buFontTx/>
              <a:buChar char="•"/>
            </a:pPr>
            <a:r>
              <a:rPr lang="ru-RU" sz="2800" b="1" i="1" dirty="0"/>
              <a:t>Запиши составленное предложение.</a:t>
            </a:r>
          </a:p>
          <a:p>
            <a:pPr>
              <a:buFontTx/>
              <a:buChar char="•"/>
            </a:pPr>
            <a:r>
              <a:rPr lang="ru-RU" sz="2800" b="1" i="1" dirty="0"/>
              <a:t>По каким признакам можно определить начало и конец предложения?</a:t>
            </a:r>
          </a:p>
          <a:p>
            <a:pPr>
              <a:buFontTx/>
              <a:buChar char="•"/>
            </a:pPr>
            <a:r>
              <a:rPr lang="ru-RU" sz="2800" b="1" i="1" dirty="0"/>
              <a:t>О чем говорится в предложении?</a:t>
            </a:r>
          </a:p>
          <a:p>
            <a:pPr>
              <a:buFontTx/>
              <a:buChar char="•"/>
            </a:pPr>
            <a:r>
              <a:rPr lang="ru-RU" sz="2800" b="1" i="1" dirty="0"/>
              <a:t>Что о них говорится?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 idx="4294967295"/>
          </p:nvPr>
        </p:nvSpPr>
        <p:spPr>
          <a:xfrm>
            <a:off x="1187450" y="212725"/>
            <a:ext cx="10317163" cy="1692275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Составление предложений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19125" y="946150"/>
            <a:ext cx="114125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latin typeface="Comic Sans MS" pitchFamily="66" charset="0"/>
              </a:rPr>
              <a:t>Упражнение 3</a:t>
            </a:r>
          </a:p>
          <a:p>
            <a:r>
              <a:rPr lang="ru-RU" sz="2800" b="1" i="1" dirty="0"/>
              <a:t>Прочитай слова. Сформулируй и выполни задание.</a:t>
            </a:r>
          </a:p>
          <a:p>
            <a:endParaRPr lang="ru-RU" sz="2800" b="1" dirty="0"/>
          </a:p>
          <a:p>
            <a:r>
              <a:rPr lang="ru-RU" sz="3600" b="1" dirty="0"/>
              <a:t>1) воробьи, ласточки, скворцы, голуби;</a:t>
            </a:r>
          </a:p>
          <a:p>
            <a:r>
              <a:rPr lang="ru-RU" sz="3600" b="1" dirty="0"/>
              <a:t>2) ворковать, свистеть,</a:t>
            </a:r>
          </a:p>
          <a:p>
            <a:r>
              <a:rPr lang="ru-RU" sz="3600" b="1" dirty="0"/>
              <a:t> чирикать, щебетать;</a:t>
            </a:r>
          </a:p>
          <a:p>
            <a:r>
              <a:rPr lang="ru-RU" sz="3600" b="1" dirty="0"/>
              <a:t>3) нежно, громко, быстро, тихонько.</a:t>
            </a:r>
          </a:p>
          <a:p>
            <a:endParaRPr lang="ru-RU" sz="3600" dirty="0"/>
          </a:p>
          <a:p>
            <a:pPr>
              <a:buFontTx/>
              <a:buChar char="•"/>
            </a:pPr>
            <a:r>
              <a:rPr lang="ru-RU" sz="2800" b="1" i="1" dirty="0"/>
              <a:t>Подчеркни главные члены предложения.</a:t>
            </a:r>
          </a:p>
          <a:p>
            <a:pPr>
              <a:buFontTx/>
              <a:buChar char="•"/>
            </a:pPr>
            <a:r>
              <a:rPr lang="ru-RU" sz="2800" b="1" i="1" dirty="0"/>
              <a:t>Найди слова с мягким знаком. Чем отличается его</a:t>
            </a:r>
          </a:p>
          <a:p>
            <a:r>
              <a:rPr lang="ru-RU" sz="2800" b="1" i="1" dirty="0"/>
              <a:t>роль в этих словах?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9538" y="2333625"/>
            <a:ext cx="28876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1938" y="2486025"/>
            <a:ext cx="28876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271588" y="204788"/>
            <a:ext cx="10233025" cy="17002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Распространение предложений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30238" y="1268363"/>
            <a:ext cx="111379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/>
              <a:t>Прочитай предложения.</a:t>
            </a:r>
          </a:p>
          <a:p>
            <a:endParaRPr lang="ru-RU" sz="2800" b="1" i="1" dirty="0"/>
          </a:p>
          <a:p>
            <a:r>
              <a:rPr lang="ru-RU" sz="3600" b="1" dirty="0"/>
              <a:t>Тает снег. Бегут ручьи. Ярко светит солнышко.</a:t>
            </a:r>
          </a:p>
          <a:p>
            <a:r>
              <a:rPr lang="ru-RU" sz="3600" b="1" dirty="0"/>
              <a:t>Апрель.</a:t>
            </a:r>
          </a:p>
          <a:p>
            <a:endParaRPr lang="ru-RU" sz="3600" dirty="0"/>
          </a:p>
          <a:p>
            <a:pPr>
              <a:buFontTx/>
              <a:buChar char="•"/>
            </a:pPr>
            <a:r>
              <a:rPr lang="ru-RU" sz="2800" b="1" i="1" dirty="0"/>
              <a:t>Прочитай предложения в смысловой последовательности.</a:t>
            </a:r>
          </a:p>
          <a:p>
            <a:pPr>
              <a:buFontTx/>
              <a:buChar char="•"/>
            </a:pPr>
            <a:r>
              <a:rPr lang="ru-RU" sz="2800" b="1" i="1" dirty="0"/>
              <a:t> Найди нераспространенные предложения, добавь слова, отвечающие на вопросы: </a:t>
            </a:r>
            <a:r>
              <a:rPr lang="ru-RU" sz="2800" i="1" dirty="0"/>
              <a:t>КАКОЙ? КАКОЕ</a:t>
            </a:r>
            <a:r>
              <a:rPr lang="ru-RU" sz="2800" i="1" dirty="0" smtClean="0"/>
              <a:t>? КАКИЕ?                                                                                   </a:t>
            </a:r>
            <a:r>
              <a:rPr lang="ru-RU" sz="2800" b="1" i="1" dirty="0" smtClean="0"/>
              <a:t> </a:t>
            </a:r>
            <a:endParaRPr lang="ru-RU" sz="2800" b="1" i="1" dirty="0"/>
          </a:p>
          <a:p>
            <a:pPr>
              <a:buFontTx/>
              <a:buChar char="•"/>
            </a:pPr>
            <a:r>
              <a:rPr lang="ru-RU" sz="2800" b="1" i="1" dirty="0"/>
              <a:t>Напиши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2161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589088" y="623888"/>
            <a:ext cx="9915525" cy="12811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mic Sans MS" pitchFamily="66" charset="0"/>
              </a:rPr>
              <a:t>Распространение предложений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774700" y="2333625"/>
            <a:ext cx="1098029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200" dirty="0"/>
          </a:p>
          <a:p>
            <a:r>
              <a:rPr lang="ru-RU" sz="4000" b="1" dirty="0"/>
              <a:t>Апрель. Ярко светит весеннее солнышко. Тает мокрый снег. Бегут весёлые ручьи.</a:t>
            </a:r>
            <a:r>
              <a:rPr lang="ru-RU" sz="2400" b="1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95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2008188" y="158750"/>
            <a:ext cx="8912225" cy="1281113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Работа с текстом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654050" y="901700"/>
            <a:ext cx="11247438" cy="446881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Comic Sans MS" pitchFamily="66" charset="0"/>
              </a:rPr>
              <a:t>      Упражнение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i="1" dirty="0" smtClean="0">
                <a:latin typeface="Arial" charset="0"/>
              </a:rPr>
              <a:t>Прочитай предложения. Рассмотри схемы. Сформулируй задание и выполни его.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charset="0"/>
              </a:rPr>
              <a:t>Земляника— в июне, малина - в июле,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charset="0"/>
              </a:rPr>
              <a:t>брусника - в августе ...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charset="0"/>
              </a:rPr>
              <a:t>Ты знаешь, когда поспевают ягоды ...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b="1" dirty="0" smtClean="0">
                <a:latin typeface="Arial" charset="0"/>
              </a:rPr>
              <a:t>Какие они полезные и вкусные ...</a:t>
            </a:r>
          </a:p>
          <a:p>
            <a:pPr eaLnBrk="1" hangingPunct="1"/>
            <a:r>
              <a:rPr lang="ru-RU" sz="2800" b="1" i="1" dirty="0" smtClean="0">
                <a:latin typeface="Arial" charset="0"/>
              </a:rPr>
              <a:t>Определи, что тобой записано. Докажи.</a:t>
            </a:r>
          </a:p>
          <a:p>
            <a:pPr eaLnBrk="1" hangingPunct="1"/>
            <a:r>
              <a:rPr lang="ru-RU" sz="2800" b="1" i="1" dirty="0" smtClean="0">
                <a:latin typeface="Arial" charset="0"/>
              </a:rPr>
              <a:t>Найди отличительные признаки предложений.</a:t>
            </a:r>
          </a:p>
          <a:p>
            <a:pPr eaLnBrk="1" hangingPunct="1"/>
            <a:r>
              <a:rPr lang="ru-RU" sz="2800" b="1" i="1" dirty="0" smtClean="0">
                <a:latin typeface="Arial" charset="0"/>
              </a:rPr>
              <a:t>Укажи слова, в которых звуков больше, чем букв.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7638" y="2173288"/>
            <a:ext cx="2947987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</TotalTime>
  <Words>900</Words>
  <Application>Microsoft Office PowerPoint</Application>
  <PresentationFormat>Произвольный</PresentationFormat>
  <Paragraphs>177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 Семинар – практикум   Формирование лингвистической и коммуникативной компетенции младших школьников при работе с текстовыми упражнениями в 1 классе.                  Учителя МБОУ Гимназия № 21                      Коршакова А.И., Карпова И.Н.           </vt:lpstr>
      <vt:lpstr>Распространение предложений</vt:lpstr>
      <vt:lpstr>Распространение предложений</vt:lpstr>
      <vt:lpstr>Составление предложений</vt:lpstr>
      <vt:lpstr>Составление предложений</vt:lpstr>
      <vt:lpstr>Составление предложений</vt:lpstr>
      <vt:lpstr>Распространение предложений</vt:lpstr>
      <vt:lpstr>Распространение предложений</vt:lpstr>
      <vt:lpstr>Работа с текстом</vt:lpstr>
      <vt:lpstr>Работа с текстом</vt:lpstr>
      <vt:lpstr>Работа с текстом</vt:lpstr>
      <vt:lpstr>Работа с текстом</vt:lpstr>
      <vt:lpstr>Работа с текстом</vt:lpstr>
      <vt:lpstr>Работа с текстом</vt:lpstr>
      <vt:lpstr>Работа с текстом</vt:lpstr>
      <vt:lpstr>Работа с текстом</vt:lpstr>
      <vt:lpstr>Работа с текстом</vt:lpstr>
      <vt:lpstr>  Спасибо 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</dc:creator>
  <cp:lastModifiedBy>Администратор</cp:lastModifiedBy>
  <cp:revision>22</cp:revision>
  <dcterms:created xsi:type="dcterms:W3CDTF">2016-03-14T13:52:14Z</dcterms:created>
  <dcterms:modified xsi:type="dcterms:W3CDTF">2016-03-15T23:41:16Z</dcterms:modified>
</cp:coreProperties>
</file>