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3708" r:id="rId5"/>
  </p:sldMasterIdLst>
  <p:notesMasterIdLst>
    <p:notesMasterId r:id="rId25"/>
  </p:notesMasterIdLst>
  <p:sldIdLst>
    <p:sldId id="258" r:id="rId6"/>
    <p:sldId id="279" r:id="rId7"/>
    <p:sldId id="271" r:id="rId8"/>
    <p:sldId id="272" r:id="rId9"/>
    <p:sldId id="275" r:id="rId10"/>
    <p:sldId id="274" r:id="rId11"/>
    <p:sldId id="273" r:id="rId12"/>
    <p:sldId id="276" r:id="rId13"/>
    <p:sldId id="277" r:id="rId14"/>
    <p:sldId id="278" r:id="rId15"/>
    <p:sldId id="264" r:id="rId16"/>
    <p:sldId id="268" r:id="rId17"/>
    <p:sldId id="263" r:id="rId18"/>
    <p:sldId id="265" r:id="rId19"/>
    <p:sldId id="281" r:id="rId20"/>
    <p:sldId id="282" r:id="rId21"/>
    <p:sldId id="280" r:id="rId22"/>
    <p:sldId id="283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19421-68D6-4BEC-B7E7-7BBA71318E89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0AD65-56B9-4755-B4E6-D5F1CCDD37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2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BD972-6C2D-4A9D-96B3-3A10CF607DE5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7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8045-47A8-4326-AC74-2E24A6E1FDD8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368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8045-47A8-4326-AC74-2E24A6E1FDD8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30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8045-47A8-4326-AC74-2E24A6E1FDD8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08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8045-47A8-4326-AC74-2E24A6E1FDD8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74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8045-47A8-4326-AC74-2E24A6E1FDD8}" type="slidenum">
              <a:rPr lang="ru-RU" smtClean="0">
                <a:solidFill>
                  <a:prstClr val="black"/>
                </a:solidFill>
              </a:rPr>
              <a:pPr/>
              <a:t>19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0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67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32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61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33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1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73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8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42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1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591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05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39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09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121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661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829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764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599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9675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826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7385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318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50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034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800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3202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382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655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20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08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7433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80722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97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749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3199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587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3650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969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414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005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1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415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98341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5756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283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36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7470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45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6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72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4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9EAC2-4F96-4606-A08F-E9CE4EC36F2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B72A-A618-4994-9465-264972BA58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98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5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D4AF1-0971-4D28-B7B5-980ED5D836B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4B8-30BA-48D7-BFA7-1D244B60CB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1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F7DF7-27BA-40A4-BF97-86C644F9942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15F6C-7E52-48BE-9543-10ECA95FDC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17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bg1"/>
            </a:gs>
            <a:gs pos="74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FBA5B-2D94-4607-8E02-42EA75ED1FE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01.11.2016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A75C-E2A1-41A0-A1B0-51B418291D3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3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vlozing@hse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community.hse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438398"/>
            <a:ext cx="7772400" cy="273953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Myriad Pro Semibold"/>
                <a:ea typeface="ＭＳ Ｐゴシック"/>
                <a:cs typeface="ＭＳ Ｐゴシック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</a:br>
            <a:endParaRPr lang="en-US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ru-RU" sz="1000" dirty="0">
                <a:solidFill>
                  <a:prstClr val="white"/>
                </a:solidFill>
                <a:latin typeface="Arial" charset="0"/>
                <a:ea typeface="ＭＳ Ｐゴシック"/>
              </a:rPr>
              <a:t>Высшая школа экономики, </a:t>
            </a:r>
            <a:r>
              <a:rPr lang="ru-RU" sz="1000" dirty="0" smtClean="0">
                <a:solidFill>
                  <a:prstClr val="white"/>
                </a:solidFill>
                <a:latin typeface="Arial" charset="0"/>
                <a:ea typeface="ＭＳ Ｐゴシック"/>
              </a:rPr>
              <a:t>Краснодар, </a:t>
            </a:r>
            <a:r>
              <a:rPr lang="ru-RU" sz="1000" dirty="0">
                <a:solidFill>
                  <a:prstClr val="white"/>
                </a:solidFill>
                <a:latin typeface="Arial" charset="0"/>
                <a:ea typeface="ＭＳ Ｐゴシック"/>
              </a:rPr>
              <a:t>2016</a:t>
            </a:r>
          </a:p>
          <a:p>
            <a:pPr algn="ct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sz="1000" dirty="0">
                <a:solidFill>
                  <a:prstClr val="white"/>
                </a:solidFill>
                <a:latin typeface="Arial" charset="0"/>
                <a:ea typeface="ＭＳ Ｐゴシック"/>
              </a:rPr>
              <a:t>www.hse.ru</a:t>
            </a:r>
            <a:r>
              <a:rPr lang="ru-RU" sz="1000" dirty="0">
                <a:solidFill>
                  <a:prstClr val="white"/>
                </a:solidFill>
                <a:latin typeface="Arial" charset="0"/>
                <a:ea typeface="ＭＳ Ｐゴシック"/>
              </a:rPr>
              <a:t> </a:t>
            </a:r>
            <a:endParaRPr kumimoji="1" lang="ru-RU" sz="1000" dirty="0">
              <a:solidFill>
                <a:prstClr val="white"/>
              </a:solidFill>
              <a:latin typeface="Myriad Pro"/>
              <a:ea typeface="ＭＳ Ｐゴシック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132856"/>
            <a:ext cx="8601000" cy="2763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ru-RU" sz="3000" b="1" dirty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Университетский образовательный округ</a:t>
            </a:r>
            <a:r>
              <a:rPr lang="ru-RU" sz="30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:</a:t>
            </a:r>
          </a:p>
          <a:p>
            <a:pPr lvl="0"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 </a:t>
            </a:r>
          </a:p>
          <a:p>
            <a:pPr lvl="0">
              <a:defRPr/>
            </a:pPr>
            <a:r>
              <a:rPr lang="ru-RU" sz="30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цели </a:t>
            </a:r>
            <a:r>
              <a:rPr lang="ru-RU" sz="3000" b="1" dirty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и направления </a:t>
            </a:r>
            <a:r>
              <a:rPr lang="ru-RU" sz="30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</a:rPr>
              <a:t>деятельности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Book Antiqua" panose="020406020503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187624" y="4896594"/>
            <a:ext cx="7592888" cy="83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</a:rPr>
              <a:t>Лозинг В.Р.,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Book Antiqua" panose="02040602050305030304" pitchFamily="18" charset="0"/>
              </a:rPr>
              <a:t>директор Дирекции общего образования, к.п.н.</a:t>
            </a:r>
          </a:p>
        </p:txBody>
      </p:sp>
    </p:spTree>
    <p:extLst>
      <p:ext uri="{BB962C8B-B14F-4D97-AF65-F5344CB8AC3E}">
        <p14:creationId xmlns:p14="http://schemas.microsoft.com/office/powerpoint/2010/main" val="329433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Поступление на платные места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86" y="1556792"/>
            <a:ext cx="87702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Более</a:t>
            </a:r>
            <a:r>
              <a:rPr lang="ru-RU" sz="36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2 000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человек зачислены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 2016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году </a:t>
            </a:r>
          </a:p>
          <a:p>
            <a:pPr algn="ctr"/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на платные места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1824" y="2708920"/>
            <a:ext cx="8315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kern="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Средний балл ЕГЭ на платное место в 2016 году </a:t>
            </a:r>
          </a:p>
          <a:p>
            <a:pPr algn="ctr">
              <a:defRPr/>
            </a:pPr>
            <a:r>
              <a:rPr lang="ru-RU" sz="2400" kern="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составил </a:t>
            </a:r>
            <a:r>
              <a:rPr lang="ru-RU" sz="3200" b="1" kern="0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81,3</a:t>
            </a:r>
            <a:r>
              <a:rPr lang="ru-RU" sz="2800" b="1" kern="0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endParaRPr lang="ru-RU" sz="2800" b="1" kern="0" dirty="0" smtClean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2161" y="3789040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25-75%</a:t>
            </a:r>
            <a:r>
              <a:rPr lang="ru-RU" sz="3600" dirty="0" smtClean="0">
                <a:solidFill>
                  <a:srgbClr val="4F81B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скидки при поступлении на платные места 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на первый год обучения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2162" y="4804703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25-50%</a:t>
            </a:r>
            <a:r>
              <a:rPr lang="ru-RU" sz="3600" dirty="0" smtClean="0">
                <a:solidFill>
                  <a:srgbClr val="4F81B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скидки выпускникам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партнерских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школ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при поступлении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на платные места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на весь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период обучения в НИУ ВШЭ</a:t>
            </a:r>
          </a:p>
        </p:txBody>
      </p:sp>
    </p:spTree>
    <p:extLst>
      <p:ext uri="{BB962C8B-B14F-4D97-AF65-F5344CB8AC3E}">
        <p14:creationId xmlns:p14="http://schemas.microsoft.com/office/powerpoint/2010/main" val="2007815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475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Цель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образовательных программ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271" y="1412776"/>
            <a:ext cx="8749480" cy="12241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Подготовка 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компетентных абитуриентов </a:t>
            </a:r>
            <a:endParaRPr lang="ru-RU" sz="24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из 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числа 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учащихся 10-11 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классов, 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проявивших </a:t>
            </a:r>
            <a:r>
              <a:rPr lang="ru-RU" sz="2400" b="1" dirty="0">
                <a:solidFill>
                  <a:srgbClr val="002060"/>
                </a:solidFill>
                <a:latin typeface="Book Antiqua" panose="02040602050305030304" pitchFamily="18" charset="0"/>
              </a:rPr>
              <a:t>высокий уровень </a:t>
            </a:r>
            <a:r>
              <a:rPr lang="ru-RU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способностей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799" y="5301208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Компетентный абитуриент имеет </a:t>
            </a: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опыт </a:t>
            </a: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решения </a:t>
            </a:r>
          </a:p>
          <a:p>
            <a:pPr algn="ctr"/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образовательных задач средствами </a:t>
            </a:r>
          </a:p>
          <a:p>
            <a:pPr algn="ctr"/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учебной, исследовательской и проектной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0898" y="2852936"/>
            <a:ext cx="6552728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умеет решать мыслительные, коммуникативные, деятельностные задачи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умеет работать с информацией и переводить </a:t>
            </a:r>
            <a:r>
              <a:rPr lang="ru-RU" sz="21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ее </a:t>
            </a:r>
            <a:r>
              <a:rPr lang="ru-RU" sz="21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 деятельностное знание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1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умеет осуществлять операции с числами, работать в команде, с информационными системами и технологиями</a:t>
            </a:r>
          </a:p>
        </p:txBody>
      </p:sp>
    </p:spTree>
    <p:extLst>
      <p:ext uri="{BB962C8B-B14F-4D97-AF65-F5344CB8AC3E}">
        <p14:creationId xmlns:p14="http://schemas.microsoft.com/office/powerpoint/2010/main" val="405746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Программы Высшей школы экономики</a:t>
            </a:r>
            <a:b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для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старшеклассников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859216" cy="47811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Основные образовательные программы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Лицей НИУ ВШЭ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Распределенный Лицей 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НИУ ВШЭ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Предуниверсарий НИУ ВШЭ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Базовая школа </a:t>
            </a:r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</a:rPr>
              <a:t>НИУ ВШЭ</a:t>
            </a:r>
          </a:p>
          <a:p>
            <a:pPr marL="0" indent="0" algn="ctr">
              <a:buNone/>
            </a:pP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Дополнительные образовательные программы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П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рофильные и предметные школы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Интернет-школа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Семинары, лектории, стажировки</a:t>
            </a:r>
          </a:p>
          <a:p>
            <a:pPr marL="0" indent="0" algn="ctr">
              <a:buNone/>
            </a:pP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Конкурсные программы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Олимпиада «Высшая проба» НИУ ВШЭ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Book Antiqua" panose="02040602050305030304" pitchFamily="18" charset="0"/>
              </a:rPr>
              <a:t>Конкурс «Высший пилотаж» НИУ ВШЭ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497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Причины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создания программ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700" b="1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ru-RU" sz="17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Система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общего образования не ориентирована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на подготовку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компетентных абитуриентов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5508"/>
              </p:ext>
            </p:extLst>
          </p:nvPr>
        </p:nvGraphicFramePr>
        <p:xfrm>
          <a:off x="899592" y="1844823"/>
          <a:ext cx="7272808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404"/>
                <a:gridCol w="3636404"/>
              </a:tblGrid>
              <a:tr h="1332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Всеобщее высшее образование</a:t>
                      </a:r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Book Antiqua" panose="02040602050305030304" pitchFamily="18" charset="0"/>
                        </a:rPr>
                        <a:t>Профильная школа</a:t>
                      </a:r>
                      <a:endParaRPr lang="ru-RU" sz="2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332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Book Antiqua" panose="02040602050305030304" pitchFamily="18" charset="0"/>
                        </a:rPr>
                        <a:t>Всеобщее </a:t>
                      </a:r>
                      <a:r>
                        <a:rPr lang="ru-RU" sz="2400" dirty="0" smtClean="0">
                          <a:effectLst/>
                          <a:latin typeface="Book Antiqua" panose="02040602050305030304" pitchFamily="18" charset="0"/>
                        </a:rPr>
                        <a:t>репетиторство</a:t>
                      </a:r>
                      <a:endParaRPr lang="ru-RU" sz="2400" dirty="0"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Book Antiqua" panose="02040602050305030304" pitchFamily="18" charset="0"/>
                        </a:rPr>
                        <a:t>Отсев из ВУЗов</a:t>
                      </a:r>
                      <a:endParaRPr lang="ru-RU" sz="24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Book Antiqua" panose="02040602050305030304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28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Основания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образовательных программ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Идеологические 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Концепция создания общенациональной системы поиска и развития молодых талантов (2012 год)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Содержательные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Федеральный государственный образовательный стандарт среднего общего образования (2013 год)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Технологические 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Модель смешанного обучения (очные деятельностные технологии + дистанционные технологии + технологии концентрированного очного обучения (погружения)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Организационные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</a:t>
            </a:r>
          </a:p>
          <a:p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Сетевая форма реализации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616428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anose="02040602050305030304" pitchFamily="18" charset="0"/>
              </a:rPr>
              <a:t>Университетский  образовательный округ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НИУ «Высшая школа экономики» 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4205064"/>
          </a:xfrm>
        </p:spPr>
        <p:txBody>
          <a:bodyPr>
            <a:normAutofit lnSpcReduction="10000"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Университетский ОО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э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то добровольное объединение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образовательных организаций </a:t>
            </a:r>
            <a:endParaRPr lang="ru-RU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ru-RU" sz="26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314</a:t>
            </a:r>
            <a:r>
              <a:rPr lang="ru-RU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школ из </a:t>
            </a:r>
            <a:r>
              <a:rPr lang="ru-RU" sz="4000" b="1" dirty="0">
                <a:solidFill>
                  <a:srgbClr val="C00000"/>
                </a:solidFill>
                <a:latin typeface="Book Antiqua" panose="02040602050305030304" pitchFamily="18" charset="0"/>
              </a:rPr>
              <a:t>44</a:t>
            </a:r>
            <a:r>
              <a:rPr lang="ru-RU" sz="3600" dirty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субъектов РФ</a:t>
            </a:r>
          </a:p>
          <a:p>
            <a:pPr marL="0" indent="0">
              <a:buNone/>
            </a:pPr>
            <a:endParaRPr lang="ru-RU" sz="2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Цель Университетского ОО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объединение усилий НИУ ВШЭ и партнерских школ в подготовке компетентных абитуриентов, способных обучаться в лучших университетах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67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29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Основные направления деятельности Университетского образовательного округа</a:t>
            </a:r>
            <a:endParaRPr lang="ru-RU" sz="29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Формирование региональных сетей  партнерских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школ</a:t>
            </a:r>
          </a:p>
          <a:p>
            <a:endParaRPr lang="ru-RU" sz="9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Создание современной старшей школы (10-11-е классы) в партнерских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школах</a:t>
            </a:r>
          </a:p>
          <a:p>
            <a:endParaRPr lang="ru-RU" sz="9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Создание и реализация сетевой образовательной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программы типа Предуниверсарий НИУ ВШЭ</a:t>
            </a:r>
          </a:p>
          <a:p>
            <a:endParaRPr lang="ru-RU" sz="9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Повышение профессионального мастерства учителей  и руководителей партнерских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школ</a:t>
            </a:r>
          </a:p>
          <a:p>
            <a:endParaRPr lang="ru-RU" sz="9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Построение эффективной модели научно-методического сопровождения образовательного процесса  в партнерских школах </a:t>
            </a:r>
            <a:r>
              <a:rPr lang="ru-RU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на </a:t>
            </a:r>
            <a:r>
              <a:rPr lang="ru-RU" sz="2600" dirty="0">
                <a:solidFill>
                  <a:srgbClr val="002060"/>
                </a:solidFill>
                <a:latin typeface="Book Antiqua" panose="02040602050305030304" pitchFamily="18" charset="0"/>
              </a:rPr>
              <a:t>основе Ресурсных центров </a:t>
            </a:r>
          </a:p>
        </p:txBody>
      </p:sp>
    </p:spTree>
    <p:extLst>
      <p:ext uri="{BB962C8B-B14F-4D97-AF65-F5344CB8AC3E}">
        <p14:creationId xmlns:p14="http://schemas.microsoft.com/office/powerpoint/2010/main" val="3060258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2838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Куратор классов </a:t>
            </a:r>
            <a:b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НИУ «Высшая школа экономики»</a:t>
            </a:r>
            <a:endParaRPr lang="ru-RU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10416"/>
              </p:ext>
            </p:extLst>
          </p:nvPr>
        </p:nvGraphicFramePr>
        <p:xfrm>
          <a:off x="395536" y="1916832"/>
          <a:ext cx="8208912" cy="3641547"/>
        </p:xfrm>
        <a:graphic>
          <a:graphicData uri="http://schemas.openxmlformats.org/drawingml/2006/table">
            <a:tbl>
              <a:tblPr firstRow="1" firstCol="1" bandRow="1"/>
              <a:tblGrid>
                <a:gridCol w="3253984"/>
                <a:gridCol w="1848854"/>
                <a:gridCol w="3106074"/>
              </a:tblGrid>
              <a:tr h="1512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НИУ Высшая школа экономики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Родители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9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Куратор</a:t>
                      </a:r>
                      <a:endParaRPr lang="ru-RU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19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Старшеклассники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dirty="0">
                          <a:solidFill>
                            <a:srgbClr val="002060"/>
                          </a:solidFill>
                          <a:effectLst/>
                          <a:latin typeface="Book Antiqua"/>
                          <a:ea typeface="Calibri"/>
                          <a:cs typeface="Times New Roman"/>
                        </a:rPr>
                        <a:t>Администрация школы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20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Цели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сессии кураторов</a:t>
            </a:r>
            <a:endParaRPr lang="ru-RU" sz="32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1. Разработка </a:t>
            </a:r>
            <a:r>
              <a:rPr lang="ru-RU" sz="3100" dirty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Положения о деятельности куратора партнерской </a:t>
            </a: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школы</a:t>
            </a:r>
          </a:p>
          <a:p>
            <a:pPr marL="857250" indent="-514350">
              <a:lnSpc>
                <a:spcPct val="105000"/>
              </a:lnSpc>
              <a:spcAft>
                <a:spcPts val="0"/>
              </a:spcAft>
              <a:buAutoNum type="arabicPeriod"/>
            </a:pPr>
            <a:endParaRPr lang="ru-RU" sz="900" dirty="0">
              <a:solidFill>
                <a:srgbClr val="002060"/>
              </a:solidFill>
              <a:latin typeface="Book Antiqua" panose="02040602050305030304" pitchFamily="18" charset="0"/>
              <a:ea typeface="Times New Roman"/>
              <a:cs typeface="Times New Roman"/>
            </a:endParaRPr>
          </a:p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r>
              <a:rPr lang="ru-RU" sz="3100" dirty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2. Уточнение отдельных положений документов о сотрудничестве партнерских школ и НИУ «Высшая школа экономики</a:t>
            </a: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»</a:t>
            </a:r>
          </a:p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r>
              <a:rPr lang="ru-RU" sz="10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 </a:t>
            </a:r>
            <a:endParaRPr lang="ru-RU" sz="1000" dirty="0">
              <a:solidFill>
                <a:srgbClr val="002060"/>
              </a:solidFill>
              <a:latin typeface="Book Antiqua" panose="02040602050305030304" pitchFamily="18" charset="0"/>
              <a:ea typeface="Times New Roman"/>
              <a:cs typeface="Times New Roman"/>
            </a:endParaRPr>
          </a:p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r>
              <a:rPr lang="ru-RU" sz="3100" dirty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3. Подготовка календарного плана работы куратора партнерской школы </a:t>
            </a: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на </a:t>
            </a:r>
            <a:r>
              <a:rPr lang="ru-RU" sz="3100" dirty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2016-2017 учебный </a:t>
            </a: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год</a:t>
            </a:r>
          </a:p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endParaRPr lang="ru-RU" sz="1100" dirty="0">
              <a:solidFill>
                <a:srgbClr val="002060"/>
              </a:solidFill>
              <a:latin typeface="Book Antiqua" panose="02040602050305030304" pitchFamily="18" charset="0"/>
              <a:ea typeface="Times New Roman"/>
              <a:cs typeface="Times New Roman"/>
            </a:endParaRPr>
          </a:p>
          <a:p>
            <a:pPr indent="0">
              <a:lnSpc>
                <a:spcPct val="105000"/>
              </a:lnSpc>
              <a:spcAft>
                <a:spcPts val="0"/>
              </a:spcAft>
              <a:buNone/>
            </a:pPr>
            <a:r>
              <a:rPr lang="ru-RU" sz="3100" dirty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4. Обмен опытом работы кураторов партнерских школ НИУ «Высшая школа экономики</a:t>
            </a:r>
            <a:r>
              <a:rPr lang="ru-RU" sz="3100" dirty="0" smtClean="0">
                <a:solidFill>
                  <a:srgbClr val="002060"/>
                </a:solidFill>
                <a:latin typeface="Book Antiqua" panose="02040602050305030304" pitchFamily="18" charset="0"/>
                <a:ea typeface="Times New Roman"/>
                <a:cs typeface="Times New Roman"/>
              </a:rPr>
              <a:t>»</a:t>
            </a:r>
            <a:endParaRPr lang="ru-RU" sz="3100" dirty="0">
              <a:solidFill>
                <a:srgbClr val="002060"/>
              </a:solidFill>
              <a:latin typeface="Book Antiqua" panose="02040602050305030304" pitchFamily="18" charset="0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793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2420888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Спасибо за внимание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9572" y="4149080"/>
            <a:ext cx="7776864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        </a:t>
            </a:r>
            <a:r>
              <a:rPr lang="ru-RU" sz="2000" b="1" dirty="0" smtClean="0">
                <a:solidFill>
                  <a:srgbClr val="C00000"/>
                </a:solidFill>
              </a:rPr>
              <a:t>Лозинг </a:t>
            </a:r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ячеслав Рудольфович</a:t>
            </a:r>
            <a:r>
              <a:rPr lang="ru-RU" sz="2000" dirty="0" smtClean="0">
                <a:solidFill>
                  <a:srgbClr val="C0000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e-mail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vlozing@hse.ru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; телефон: 8 (495) 916-88-11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27784" y="3140967"/>
            <a:ext cx="41294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</a:rPr>
              <a:t>сайт УОО:</a:t>
            </a:r>
            <a:r>
              <a:rPr lang="en-US" sz="2400" b="1" dirty="0" smtClean="0">
                <a:solidFill>
                  <a:srgbClr val="1F497D">
                    <a:lumMod val="75000"/>
                  </a:srgbClr>
                </a:solidFill>
                <a:hlinkClick r:id="rId4"/>
              </a:rPr>
              <a:t>//</a:t>
            </a:r>
            <a:r>
              <a:rPr lang="en-US" sz="2400" b="1" dirty="0">
                <a:solidFill>
                  <a:srgbClr val="1F497D">
                    <a:lumMod val="75000"/>
                  </a:srgbClr>
                </a:solidFill>
                <a:hlinkClick r:id="rId4"/>
              </a:rPr>
              <a:t>community.hse.ru</a:t>
            </a:r>
            <a:r>
              <a:rPr lang="ru-RU" sz="2400" b="1" dirty="0">
                <a:solidFill>
                  <a:srgbClr val="1F497D">
                    <a:lumMod val="75000"/>
                  </a:srgbClr>
                </a:solidFill>
              </a:rPr>
              <a:t> </a:t>
            </a:r>
            <a:endParaRPr lang="ru-RU" sz="2400" dirty="0">
              <a:solidFill>
                <a:prstClr val="black"/>
              </a:solidFill>
            </a:endParaRPr>
          </a:p>
        </p:txBody>
      </p:sp>
      <p:pic>
        <p:nvPicPr>
          <p:cNvPr id="1028" name="Picture 4" descr="https://www.hse.ru/data/2014/06/24/1310196783/logo_hse_white_inve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805264"/>
            <a:ext cx="3096344" cy="51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www.hse.ru/data/2014/06/24/1310196971/logo_%D1%81_hse_Pantone286.jpg.(150x145x12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24136" cy="118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04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1854" y="1340768"/>
            <a:ext cx="7704856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800" b="1" dirty="0">
                <a:solidFill>
                  <a:srgbClr val="C00000"/>
                </a:solidFill>
                <a:latin typeface="Book Antiqua" panose="02040602050305030304" pitchFamily="18" charset="0"/>
              </a:rPr>
              <a:t>Национальный исследовательский университет </a:t>
            </a:r>
            <a:r>
              <a:rPr lang="ru-RU" sz="3600" b="1" dirty="0">
                <a:solidFill>
                  <a:srgbClr val="C00000"/>
                </a:solidFill>
                <a:latin typeface="Book Antiqua" panose="02040602050305030304" pitchFamily="18" charset="0"/>
              </a:rPr>
              <a:t>«Высшая школа экономики» </a:t>
            </a:r>
            <a:r>
              <a:rPr lang="ru-RU" sz="3200" b="1" dirty="0">
                <a:solidFill>
                  <a:srgbClr val="C00000"/>
                </a:solidFill>
                <a:latin typeface="Book Antiqua" panose="02040602050305030304" pitchFamily="18" charset="0"/>
              </a:rPr>
              <a:t>- </a:t>
            </a:r>
            <a:br>
              <a:rPr lang="ru-RU" sz="3200" b="1" dirty="0">
                <a:solidFill>
                  <a:srgbClr val="C00000"/>
                </a:solidFill>
                <a:latin typeface="Book Antiqua" panose="02040602050305030304" pitchFamily="18" charset="0"/>
              </a:rPr>
            </a:br>
            <a:r>
              <a:rPr lang="ru-RU" sz="1100" dirty="0">
                <a:solidFill>
                  <a:srgbClr val="009CFF"/>
                </a:solidFill>
                <a:latin typeface="Book Antiqua" panose="02040602050305030304" pitchFamily="18" charset="0"/>
              </a:rPr>
              <a:t/>
            </a:r>
            <a:br>
              <a:rPr lang="ru-RU" sz="1100" dirty="0">
                <a:solidFill>
                  <a:srgbClr val="009CFF"/>
                </a:solidFill>
                <a:latin typeface="Book Antiqua" panose="02040602050305030304" pitchFamily="18" charset="0"/>
              </a:rPr>
            </a:br>
            <a:r>
              <a:rPr lang="ru-RU" sz="3200" dirty="0">
                <a:solidFill>
                  <a:srgbClr val="009CFF"/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один из крупнейших в Европе и единственный</a:t>
            </a:r>
            <a:b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 России национальный исследовательский университет </a:t>
            </a:r>
            <a:b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</a:br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 области социально-экономических наук</a:t>
            </a:r>
            <a:endParaRPr lang="ru-RU" kern="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0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761" y="1196752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1992 год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Государственный университет ВШЭ,</a:t>
            </a:r>
          </a:p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         Постановление Правительства России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6844" y="2212415"/>
            <a:ext cx="84336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2010 год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Национальный исследовательский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университет</a:t>
            </a:r>
          </a:p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         Постановление Правительства России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599051"/>
            <a:ext cx="85689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2013 год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участник Проекта 5-100 повышения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конкурентоспособности ведущих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российских университетов</a:t>
            </a:r>
          </a:p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             Указ Президента России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0997" y="404664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Высшая школа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3484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5917" y="332656"/>
            <a:ext cx="8588569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Высшая школа экономики</a:t>
            </a:r>
          </a:p>
          <a:p>
            <a:pPr algn="ctr"/>
            <a:endParaRPr lang="ru-RU" dirty="0" smtClean="0">
              <a:solidFill>
                <a:srgbClr val="4F81BD">
                  <a:lumMod val="75000"/>
                </a:srgbClr>
              </a:solidFill>
              <a:latin typeface="Book Antiqua" panose="02040602050305030304" pitchFamily="18" charset="0"/>
            </a:endParaRPr>
          </a:p>
          <a:p>
            <a:pPr lvl="1"/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Кампусы в</a:t>
            </a:r>
            <a:r>
              <a:rPr lang="ru-RU" sz="2400" dirty="0" smtClean="0">
                <a:solidFill>
                  <a:srgbClr val="4D4D4D"/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Москве, Санкт-Петербурге, </a:t>
            </a:r>
          </a:p>
          <a:p>
            <a:pPr lvl="1"/>
            <a:r>
              <a:rPr lang="ru-RU" sz="28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8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                Нижнем Новгороде, Перми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8455" y="3573016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Book Antiqua" pitchFamily="18" charset="0"/>
                <a:ea typeface="Calibri"/>
                <a:cs typeface="Times New Roman"/>
              </a:rPr>
              <a:t>17%</a:t>
            </a:r>
            <a:r>
              <a:rPr lang="ru-RU" sz="3600" dirty="0">
                <a:solidFill>
                  <a:srgbClr val="4F81B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набор на программы подготовки экономистов и </a:t>
            </a:r>
          </a:p>
          <a:p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            управленцев 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itchFamily="18" charset="0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0296" y="4596029"/>
            <a:ext cx="7426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 Antiqua" pitchFamily="18" charset="0"/>
                <a:ea typeface="Calibri"/>
                <a:cs typeface="Times New Roman"/>
              </a:rPr>
              <a:t>83</a:t>
            </a:r>
            <a:r>
              <a:rPr lang="ru-RU" sz="3600" dirty="0">
                <a:solidFill>
                  <a:srgbClr val="C00000"/>
                </a:solidFill>
                <a:latin typeface="Book Antiqua" pitchFamily="18" charset="0"/>
                <a:ea typeface="Calibri"/>
                <a:cs typeface="Times New Roman"/>
              </a:rPr>
              <a:t>%</a:t>
            </a:r>
            <a:r>
              <a:rPr lang="ru-RU" dirty="0">
                <a:solidFill>
                  <a:srgbClr val="4F81B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 </a:t>
            </a:r>
            <a:r>
              <a:rPr lang="ru-RU" dirty="0" smtClean="0">
                <a:solidFill>
                  <a:srgbClr val="4F81B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itchFamily="18" charset="0"/>
                <a:ea typeface="Calibri"/>
                <a:cs typeface="Times New Roman"/>
              </a:rPr>
              <a:t>набор на другие программы</a:t>
            </a:r>
            <a:endParaRPr lang="ru-RU" sz="1100" dirty="0">
              <a:solidFill>
                <a:srgbClr val="1F497D">
                  <a:lumMod val="75000"/>
                </a:srgbClr>
              </a:solidFill>
              <a:latin typeface="Book Antiqua" pitchFamily="18" charset="0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8455" y="2159092"/>
            <a:ext cx="8103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27 000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Arial" pitchFamily="34" charset="0"/>
              </a:rPr>
              <a:t>студентов </a:t>
            </a:r>
            <a:r>
              <a:rPr lang="ru-RU" sz="2800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        </a:t>
            </a:r>
            <a:r>
              <a:rPr lang="ru-RU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51 000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выпускников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0297" y="2801850"/>
            <a:ext cx="81032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64</a:t>
            </a:r>
            <a:r>
              <a:rPr lang="ru-RU" sz="3600" dirty="0" smtClean="0">
                <a:solidFill>
                  <a:srgbClr val="009CFF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образовательных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программы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бакалавриата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2309" y="5371475"/>
            <a:ext cx="7784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Военная </a:t>
            </a:r>
            <a:r>
              <a:rPr lang="ru-RU" sz="2800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кафедра,                                                              20 общежитий, 12 библиотек</a:t>
            </a:r>
          </a:p>
        </p:txBody>
      </p:sp>
    </p:spTree>
    <p:extLst>
      <p:ext uri="{BB962C8B-B14F-4D97-AF65-F5344CB8AC3E}">
        <p14:creationId xmlns:p14="http://schemas.microsoft.com/office/powerpoint/2010/main" val="15038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6394" y="3356991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50+</a:t>
            </a:r>
            <a:r>
              <a:rPr lang="ru-RU" sz="3600" dirty="0" smtClean="0">
                <a:solidFill>
                  <a:srgbClr val="009CFF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студенческих организаций </a:t>
            </a:r>
          </a:p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от клуба экстремальных видов спорта до КВН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40997" y="404664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Высшая школа экономики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4250" y="1196752"/>
            <a:ext cx="83582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Стажировки (полгода / один год) </a:t>
            </a:r>
            <a:r>
              <a:rPr lang="ru-RU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 зарубежных университетах</a:t>
            </a:r>
            <a:endParaRPr lang="ru-RU" sz="24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6394" y="2276872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Стажировка и практика в ведущих  </a:t>
            </a:r>
            <a:r>
              <a:rPr lang="ru-RU" sz="24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российских и зарубежных компаниях</a:t>
            </a:r>
            <a:endParaRPr lang="ru-RU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4250" y="4725144"/>
            <a:ext cx="79130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3 300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преподавателей и научных сотрудников </a:t>
            </a:r>
          </a:p>
          <a:p>
            <a:pPr algn="ctr"/>
            <a:endParaRPr lang="ru-RU" dirty="0">
              <a:solidFill>
                <a:prstClr val="black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177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535" y="1298094"/>
            <a:ext cx="32403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Общие дисциплины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5535" y="2635170"/>
            <a:ext cx="38427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Профессиональный цикл </a:t>
            </a:r>
          </a:p>
          <a:p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(</a:t>
            </a:r>
            <a:r>
              <a:rPr lang="en-US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Major</a:t>
            </a:r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)</a:t>
            </a:r>
            <a:endParaRPr lang="ru-RU" sz="22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2096559"/>
            <a:ext cx="420380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Обязательная подготовка </a:t>
            </a:r>
          </a:p>
          <a:p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(базовая часть) </a:t>
            </a:r>
          </a:p>
          <a:p>
            <a:r>
              <a:rPr lang="ru-RU" sz="2000" b="1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Узкая специализация</a:t>
            </a:r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</a:p>
          <a:p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(профильная часть) </a:t>
            </a:r>
          </a:p>
          <a:p>
            <a:r>
              <a:rPr lang="ru-RU" sz="2000" b="1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Индивидуальные траектории </a:t>
            </a:r>
          </a:p>
          <a:p>
            <a:r>
              <a:rPr lang="ru-RU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(вариативная часть)</a:t>
            </a:r>
            <a:endParaRPr lang="ru-RU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1" y="1298094"/>
            <a:ext cx="30315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И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стория</a:t>
            </a:r>
            <a:r>
              <a:rPr lang="ru-RU" sz="20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, философия</a:t>
            </a:r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…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5606" y="4509120"/>
            <a:ext cx="40703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Дополнительный профиль </a:t>
            </a:r>
          </a:p>
          <a:p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(</a:t>
            </a:r>
            <a:r>
              <a:rPr lang="en-US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Minor</a:t>
            </a:r>
            <a:r>
              <a:rPr lang="ru-RU" sz="22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)</a:t>
            </a:r>
            <a:endParaRPr lang="ru-RU" sz="22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4509120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Предметы из других </a:t>
            </a:r>
          </a:p>
          <a:p>
            <a:r>
              <a:rPr lang="ru-RU" sz="20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профессиональных циклов</a:t>
            </a:r>
            <a:endParaRPr lang="ru-RU" sz="20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558924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Проектная и исследовательская работа студентов</a:t>
            </a:r>
            <a:endParaRPr lang="ru-RU" sz="2400" b="1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40997" y="404664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Высшая школа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22678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22825" t="18125" r="17789" b="14583"/>
          <a:stretch/>
        </p:blipFill>
        <p:spPr>
          <a:xfrm>
            <a:off x="899592" y="1451259"/>
            <a:ext cx="7776864" cy="4922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3250" y="365125"/>
            <a:ext cx="7072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 каких организациях работают выпускники НИУ ВШЭ, %</a:t>
            </a:r>
          </a:p>
        </p:txBody>
      </p:sp>
    </p:spTree>
    <p:extLst>
      <p:ext uri="{BB962C8B-B14F-4D97-AF65-F5344CB8AC3E}">
        <p14:creationId xmlns:p14="http://schemas.microsoft.com/office/powerpoint/2010/main" val="35557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340768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Входит в</a:t>
            </a:r>
            <a:r>
              <a:rPr lang="ru-RU" sz="3600" dirty="0" smtClean="0">
                <a:solidFill>
                  <a:srgbClr val="009CFF"/>
                </a:solidFill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ТОП-100</a:t>
            </a:r>
            <a:r>
              <a:rPr lang="ru-RU" sz="3600" dirty="0" smtClean="0">
                <a:solidFill>
                  <a:srgbClr val="009CFF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srgbClr val="1F497D">
                    <a:lumMod val="50000"/>
                  </a:srgbClr>
                </a:solidFill>
                <a:latin typeface="Book Antiqua" panose="02040602050305030304" pitchFamily="18" charset="0"/>
              </a:rPr>
              <a:t>международных университетов по данным предметного рейтинга</a:t>
            </a:r>
            <a:endParaRPr lang="ru-RU" sz="2400" dirty="0">
              <a:solidFill>
                <a:srgbClr val="1F497D">
                  <a:lumMod val="50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0997" y="404664"/>
            <a:ext cx="5606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Высшая школа экономики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64904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№</a:t>
            </a:r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5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в России по условиям получения качественного  </a:t>
            </a:r>
          </a:p>
          <a:p>
            <a:r>
              <a:rPr lang="ru-RU" sz="24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         образования</a:t>
            </a:r>
            <a:endParaRPr lang="ru-RU" sz="2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3585" y="3861048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№</a:t>
            </a:r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5</a:t>
            </a:r>
            <a:r>
              <a:rPr lang="ru-RU" sz="2400" dirty="0" smtClean="0">
                <a:solidFill>
                  <a:srgbClr val="4F81B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 России по востребованности выпускников </a:t>
            </a:r>
          </a:p>
          <a:p>
            <a:r>
              <a:rPr lang="ru-RU" sz="24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        работодателями</a:t>
            </a:r>
            <a:endParaRPr lang="ru-RU" sz="2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515719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№</a:t>
            </a:r>
            <a:r>
              <a:rPr lang="ru-RU" sz="36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3</a:t>
            </a:r>
            <a:r>
              <a:rPr lang="ru-RU" sz="3600" dirty="0" smtClean="0">
                <a:solidFill>
                  <a:srgbClr val="4F81BD">
                    <a:lumMod val="75000"/>
                  </a:srgbClr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в России по уровню зарплат молодых </a:t>
            </a:r>
          </a:p>
          <a:p>
            <a:r>
              <a:rPr lang="ru-RU" sz="2400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          специалистов в сфере «Экономика и управление»</a:t>
            </a:r>
            <a:endParaRPr lang="ru-RU" sz="2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62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Поступление на бюджетные места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3618" y="1412776"/>
            <a:ext cx="87702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Book Antiqua" panose="02040602050305030304" pitchFamily="18" charset="0"/>
              </a:rPr>
              <a:t>3 301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человек зачислен в 2016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году </a:t>
            </a:r>
          </a:p>
          <a:p>
            <a:pPr algn="ctr"/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на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бюджетные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</a:rPr>
              <a:t>места</a:t>
            </a:r>
            <a:endParaRPr lang="ru-RU" sz="2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5601" y="2820468"/>
            <a:ext cx="80462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редний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балл </a:t>
            </a: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ЕГЭ на бюджетное место в </a:t>
            </a:r>
            <a:r>
              <a:rPr lang="ru-RU" sz="2400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2016 году составил </a:t>
            </a:r>
            <a:r>
              <a:rPr lang="ru-RU" sz="32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93,3</a:t>
            </a:r>
            <a:endParaRPr lang="ru-RU" sz="3200" b="1" dirty="0">
              <a:solidFill>
                <a:srgbClr val="C00000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4005064"/>
            <a:ext cx="670798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Варианты поступления на </a:t>
            </a:r>
            <a:r>
              <a:rPr lang="ru-RU" sz="2400" dirty="0" smtClean="0">
                <a:solidFill>
                  <a:srgbClr val="C0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бюджет</a:t>
            </a:r>
          </a:p>
          <a:p>
            <a:pPr algn="ctr"/>
            <a:endParaRPr lang="ru-RU" sz="1400" dirty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u="sng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результатам конкурса ЕГЭ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1000" u="sng" dirty="0" smtClean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по результатам Олимпиад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ru-RU" sz="1000" u="sng" dirty="0" smtClean="0">
              <a:solidFill>
                <a:srgbClr val="1F497D">
                  <a:lumMod val="75000"/>
                </a:srgbClr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ru-RU" sz="2400" u="sng" dirty="0" smtClean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u="sng" dirty="0">
                <a:solidFill>
                  <a:srgbClr val="1F497D">
                    <a:lumMod val="75000"/>
                  </a:srgb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квотному и целевому набору</a:t>
            </a:r>
          </a:p>
        </p:txBody>
      </p:sp>
    </p:spTree>
    <p:extLst>
      <p:ext uri="{BB962C8B-B14F-4D97-AF65-F5344CB8AC3E}">
        <p14:creationId xmlns:p14="http://schemas.microsoft.com/office/powerpoint/2010/main" val="1400933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753</Words>
  <Application>Microsoft Office PowerPoint</Application>
  <PresentationFormat>Экран (4:3)</PresentationFormat>
  <Paragraphs>175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Тема Office</vt:lpstr>
      <vt:lpstr>Office Theme</vt:lpstr>
      <vt:lpstr>1_Тема Office</vt:lpstr>
      <vt:lpstr>3_Тема Office</vt:lpstr>
      <vt:lpstr>4_Тема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Поступление на бюджетные места</vt:lpstr>
      <vt:lpstr>Поступление на платные места</vt:lpstr>
      <vt:lpstr>Цель образовательных программ</vt:lpstr>
      <vt:lpstr>Программы Высшей школы экономики для старшеклассников</vt:lpstr>
      <vt:lpstr>Причины создания программ</vt:lpstr>
      <vt:lpstr>Основания образовательных программ</vt:lpstr>
      <vt:lpstr>Университетский  образовательный округ НИУ «Высшая школа экономики» </vt:lpstr>
      <vt:lpstr>Основные направления деятельности Университетского образовательного округа</vt:lpstr>
      <vt:lpstr>Куратор классов  НИУ «Высшая школа экономики»</vt:lpstr>
      <vt:lpstr>Цели сессии кураторов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Пользователь Windows</dc:creator>
  <cp:lastModifiedBy>user</cp:lastModifiedBy>
  <cp:revision>75</cp:revision>
  <dcterms:created xsi:type="dcterms:W3CDTF">2016-09-19T10:18:06Z</dcterms:created>
  <dcterms:modified xsi:type="dcterms:W3CDTF">2016-11-01T03:59:41Z</dcterms:modified>
</cp:coreProperties>
</file>