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26"/>
  </p:notesMasterIdLst>
  <p:sldIdLst>
    <p:sldId id="256" r:id="rId3"/>
    <p:sldId id="267" r:id="rId4"/>
    <p:sldId id="259" r:id="rId5"/>
    <p:sldId id="257" r:id="rId6"/>
    <p:sldId id="264" r:id="rId7"/>
    <p:sldId id="270" r:id="rId8"/>
    <p:sldId id="271" r:id="rId9"/>
    <p:sldId id="272" r:id="rId10"/>
    <p:sldId id="269" r:id="rId11"/>
    <p:sldId id="268" r:id="rId12"/>
    <p:sldId id="283" r:id="rId13"/>
    <p:sldId id="258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4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5" d="100"/>
          <a:sy n="115" d="100"/>
        </p:scale>
        <p:origin x="147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71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100" b="1" i="0" baseline="0">
                <a:effectLst/>
              </a:rPr>
              <a:t>Справляемость с заданиями по английскому языку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100" b="1" i="0" baseline="0">
                <a:effectLst/>
              </a:rPr>
              <a:t>(письменная часть, часть 2 - задание 33)</a:t>
            </a:r>
            <a:endParaRPr lang="ru-RU" sz="1100">
              <a:effectLst/>
            </a:endParaRP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5B9BD5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'для ПК'!$AJ$3:$AM$3</c:f>
              <c:strCache>
                <c:ptCount val="4"/>
                <c:pt idx="0">
                  <c:v>33 к1</c:v>
                </c:pt>
                <c:pt idx="1">
                  <c:v>33 к2</c:v>
                </c:pt>
                <c:pt idx="2">
                  <c:v>33 к3</c:v>
                </c:pt>
                <c:pt idx="3">
                  <c:v>33 к4</c:v>
                </c:pt>
              </c:strCache>
            </c:strRef>
          </c:cat>
          <c:val>
            <c:numRef>
              <c:f>'для ПК'!$AJ$25:$AM$25</c:f>
              <c:numCache>
                <c:formatCode>0.0</c:formatCode>
                <c:ptCount val="4"/>
                <c:pt idx="0">
                  <c:v>50.064516129032256</c:v>
                </c:pt>
                <c:pt idx="1">
                  <c:v>73.032258064516128</c:v>
                </c:pt>
                <c:pt idx="2">
                  <c:v>38.967741935483872</c:v>
                </c:pt>
                <c:pt idx="3">
                  <c:v>78.064516129032256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D1-43AF-A301-4FBAE6E16B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973432"/>
        <c:axId val="1"/>
      </c:barChart>
      <c:catAx>
        <c:axId val="1969734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100" b="1" i="0" baseline="0">
                    <a:effectLst/>
                  </a:rPr>
                  <a:t>задание/критерий</a:t>
                </a:r>
                <a:endParaRPr lang="ru-RU" sz="1100">
                  <a:effectLst/>
                </a:endParaRP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100" b="1" i="0" baseline="0">
                    <a:effectLst/>
                  </a:rPr>
                  <a:t>количество человек, справившихся с заданием/критерием (в %)</a:t>
                </a:r>
                <a:endParaRPr lang="ru-RU" sz="1100">
                  <a:effectLst/>
                </a:endParaRPr>
              </a:p>
            </c:rich>
          </c:tx>
          <c:layout>
            <c:manualLayout>
              <c:xMode val="edge"/>
              <c:yMode val="edge"/>
              <c:x val="1.7601757460568215E-2"/>
              <c:y val="0.10046869141357331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9734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9C1C8F8-DF68-4700-A4F2-13C5B5DA1313}" type="datetimeFigureOut">
              <a:rPr lang="en-US"/>
              <a:pPr>
                <a:defRPr/>
              </a:pPr>
              <a:t>9/14/2017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C0E31D-F685-444D-8EF8-68A6EEE4B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41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CEC081D2-24AE-4D59-AEAD-BB9B482DB010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Вводные заметки.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9948AAFE-0894-44EF-AE0C-D58C90CC5F7A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2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Список процедур и действий либо слайд лекции с мультимедийными материалами.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646557F-F0EE-45EA-B523-46C18E8B576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3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Начальные сведения о курсе, пособия и материалы, необходимые для занятий или проекта.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9564BE98-274F-4FDE-9C32-7D8445E42A6F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4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Шаблон расписания с необязательными периодами и задачами. 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6F3146AF-A929-4CAA-ABB8-0DD965293DD5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5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Шаблон расписания с необязательными периодами и задачами. 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6F3146AF-A929-4CAA-ABB8-0DD965293DD5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125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Заключение по итогам курса, лекции и т. д. 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61E4D6A6-06DB-481A-AF35-756887B63B73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9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Задачи курса, ожидаемые результаты и навыки, которые должны быть получены в ходе обучения. 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D3F6DC86-A2AE-4AB5-901B-1247E367B516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10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Перечень словарных терминов. 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9AD45056-8E17-4354-A390-123037D8F74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12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730A6F-D859-4599-BD85-D3B46B9E3960}" type="datetime8">
              <a:rPr lang="en-US"/>
              <a:pPr>
                <a:defRPr/>
              </a:pPr>
              <a:t>9/14/2017 12:17 PM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AA399C3-E61C-4EAA-82EE-7C69303473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85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35A89-AD26-4637-A55C-4AF51946829B}" type="datetime8">
              <a:rPr lang="en-US"/>
              <a:pPr>
                <a:defRPr/>
              </a:pPr>
              <a:t>9/14/2017 12:17 PM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33856-77BD-4DB3-850E-42DDFBFA6150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027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5B3EF-4939-4BA6-9F76-BE18DC201107}" type="datetime8">
              <a:rPr lang="en-US"/>
              <a:pPr>
                <a:defRPr/>
              </a:pPr>
              <a:t>9/14/2017 12:17 PM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37525-C99F-45F8-BCD6-A23BD19FDB20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59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8D9A4-377A-48FB-8B6E-708277834682}" type="datetime8">
              <a:rPr lang="en-US"/>
              <a:pPr>
                <a:defRPr/>
              </a:pPr>
              <a:t>9/14/2017 12:17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1AF31E5-90FB-4748-AA02-1832F863A6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680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3A28F-7BAA-4979-ACB2-657B9A16C0E9}" type="datetime8">
              <a:rPr lang="en-US"/>
              <a:pPr>
                <a:defRPr/>
              </a:pPr>
              <a:t>9/14/2017 12:17 PM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350DC4B-AFC8-4C8B-B50E-63C74BE0AB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77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B3796AD-1FBE-4746-A9D1-51006446B9BB}" type="datetime8">
              <a:rPr lang="en-US"/>
              <a:pPr>
                <a:defRPr/>
              </a:pPr>
              <a:t>9/14/2017 12:17 PM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A487E39-B90D-4E7F-B007-87E5A9D9B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5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8F580E6-9B90-4C5A-B742-66F832680966}" type="datetime8">
              <a:rPr lang="en-US"/>
              <a:pPr>
                <a:defRPr/>
              </a:pPr>
              <a:t>9/14/2017 12:17 PM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27A1EBF-F951-486B-8D2A-E5BBF0A73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15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415B6-2866-4988-A375-DA3B30A24652}" type="datetime8">
              <a:rPr lang="en-US"/>
              <a:pPr>
                <a:defRPr/>
              </a:pPr>
              <a:t>9/14/2017 12:17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B3D9562-C15B-401A-B5E8-98285CADB8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844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9598E-51C8-4EBF-99E4-7E9D97DDB595}" type="datetime8">
              <a:rPr lang="en-US"/>
              <a:pPr>
                <a:defRPr/>
              </a:pPr>
              <a:t>9/14/2017 12:17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BBA06C2-5B02-4996-B425-1E9A29B4DF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255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b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55775"/>
            <a:ext cx="1614488" cy="1689100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F15A4-847C-42D9-B435-FB8430E09AE8}" type="datetime8">
              <a:rPr lang="en-US"/>
              <a:pPr>
                <a:defRPr/>
              </a:pPr>
              <a:t>9/14/2017 12:17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4E2B62-9A4C-4BED-83A9-83BB3C224E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24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243932-47F8-4FA8-A300-43F4C0F567B1}" type="datetime8">
              <a:rPr lang="en-US"/>
              <a:pPr>
                <a:defRPr/>
              </a:pPr>
              <a:t>9/14/2017 12:17 PM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5AEC403-95ED-4CB3-A050-A071737CAC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70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949DFD-C07A-4E74-B3AF-1050F0791C74}" type="datetime8">
              <a:rPr lang="en-US"/>
              <a:pPr>
                <a:defRPr/>
              </a:pPr>
              <a:t>9/14/2017 12:17 PM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489A17-E658-43C5-B831-F2760E47AF23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16" r:id="rId10"/>
    <p:sldLayoutId id="214748372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E7BC2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092A7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2286000" y="4343400"/>
            <a:ext cx="6858000" cy="14478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ГИА-9</a:t>
            </a:r>
            <a:r>
              <a:rPr lang="ru-RU" sz="3200" b="1" dirty="0"/>
              <a:t>. Условия успешной подготовки выпускников к сдаче ОГЭ по иностранному </a:t>
            </a:r>
            <a:r>
              <a:rPr lang="ru-RU" sz="3200" b="1" dirty="0" smtClean="0"/>
              <a:t>языку</a:t>
            </a:r>
            <a:endParaRPr lang="ru-RU" sz="3200" cap="none" dirty="0" smtClean="0">
              <a:solidFill>
                <a:srgbClr val="7D9263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713"/>
              </a:spcBef>
              <a:buClrTx/>
              <a:buFont typeface="Tw Cen MT" pitchFamily="34" charset="0"/>
              <a:buNone/>
            </a:pPr>
            <a:r>
              <a:rPr lang="ru-RU" sz="2400" dirty="0" smtClean="0">
                <a:ea typeface="Tw Cen MT" pitchFamily="34" charset="0"/>
                <a:cs typeface="Tw Cen MT" pitchFamily="34" charset="0"/>
                <a:sym typeface="Tw Cen MT" pitchFamily="34" charset="0"/>
              </a:rPr>
              <a:t>Бородина А.В., учитель МБОУ СШ № 8</a:t>
            </a:r>
            <a:endParaRPr lang="ru-RU" sz="2400" dirty="0" smtClean="0"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Письмо</a:t>
            </a:r>
            <a:r>
              <a:rPr lang="ru-RU" dirty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</a:br>
            <a:endParaRPr lang="ru-RU" dirty="0" smtClean="0">
              <a:solidFill>
                <a:srgbClr val="444D26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  <p:sp>
        <p:nvSpPr>
          <p:cNvPr id="16387" name="Rectangle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4495800"/>
          </a:xfrm>
        </p:spPr>
        <p:txBody>
          <a:bodyPr/>
          <a:lstStyle/>
          <a:p>
            <a:pPr marL="0" indent="0">
              <a:spcBef>
                <a:spcPts val="713"/>
              </a:spcBef>
              <a:buClr>
                <a:srgbClr val="F3A447"/>
              </a:buClr>
              <a:buNone/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    Количество слов в письме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 smtClean="0">
                <a:sym typeface="Tw Cen MT" pitchFamily="34" charset="0"/>
              </a:rPr>
              <a:t>Необходимый объем 100-120 слов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 smtClean="0">
                <a:sym typeface="Tw Cen MT" pitchFamily="34" charset="0"/>
              </a:rPr>
              <a:t>Д</a:t>
            </a:r>
            <a:r>
              <a:rPr lang="ru-RU" dirty="0" smtClean="0">
                <a:sym typeface="Tw Cen MT" pitchFamily="34" charset="0"/>
              </a:rPr>
              <a:t>опустимый объем 90-132 слова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   </a:t>
            </a:r>
            <a:r>
              <a:rPr lang="ru-RU" dirty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4 критерия</a:t>
            </a:r>
            <a:endParaRPr lang="ru-RU" dirty="0" smtClean="0">
              <a:sym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…What holidays do you celebrate with your family? What is your </a:t>
            </a:r>
            <a:r>
              <a:rPr lang="en-US" i="1" dirty="0" err="1"/>
              <a:t>favourite</a:t>
            </a:r>
            <a:r>
              <a:rPr lang="en-US" i="1" dirty="0"/>
              <a:t> holiday and why? What is the best present you’ve ever received? …</a:t>
            </a:r>
            <a:endParaRPr lang="ru-RU" i="1" dirty="0"/>
          </a:p>
          <a:p>
            <a:pPr marL="0" indent="0">
              <a:buNone/>
            </a:pPr>
            <a:r>
              <a:rPr lang="ru-RU" dirty="0">
                <a:sym typeface="Tw Cen MT" pitchFamily="34" charset="0"/>
              </a:rPr>
              <a:t>….</a:t>
            </a:r>
            <a:r>
              <a:rPr lang="en-US" dirty="0">
                <a:sym typeface="Tw Cen MT" pitchFamily="34" charset="0"/>
              </a:rPr>
              <a:t>What do you do to keep fit? What sports facilities do you have in your school? What kind of sport do you find ideal for young people? Why</a:t>
            </a:r>
            <a:r>
              <a:rPr lang="en-US" dirty="0" smtClean="0">
                <a:sym typeface="Tw Cen MT" pitchFamily="34" charset="0"/>
              </a:rPr>
              <a:t>…</a:t>
            </a:r>
            <a:endParaRPr lang="ru-RU" dirty="0" smtClean="0">
              <a:sym typeface="Tw Cen MT" pitchFamily="34" charset="0"/>
            </a:endParaRPr>
          </a:p>
          <a:p>
            <a:pPr marL="0" indent="0">
              <a:buNone/>
            </a:pPr>
            <a:r>
              <a:rPr lang="en-US" i="1" dirty="0"/>
              <a:t>..Do you find visiting museums interesting and why? What museum would you like to set up, if any? What do you enjoy doing in your free time?...</a:t>
            </a:r>
            <a:endParaRPr lang="ru-RU" dirty="0">
              <a:sym typeface="Tw Cen MT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70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>
              <a:buSzPct val="100000"/>
            </a:pPr>
            <a:r>
              <a:rPr lang="ru-RU" dirty="0" smtClean="0"/>
              <a:t>Решение </a:t>
            </a:r>
            <a:r>
              <a:rPr lang="ru-RU" dirty="0"/>
              <a:t>коммуникативной задачи ( критерий 1) </a:t>
            </a:r>
            <a:endParaRPr lang="ru-RU" dirty="0" smtClean="0">
              <a:solidFill>
                <a:srgbClr val="444D26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  <p:sp>
        <p:nvSpPr>
          <p:cNvPr id="17411" name="Rectangle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997152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en-US" dirty="0"/>
              <a:t>set up a museum</a:t>
            </a:r>
            <a:r>
              <a:rPr lang="ru-RU" dirty="0"/>
              <a:t>, </a:t>
            </a:r>
            <a:r>
              <a:rPr lang="ru-RU" dirty="0" err="1"/>
              <a:t>sport</a:t>
            </a:r>
            <a:r>
              <a:rPr lang="ru-RU" dirty="0"/>
              <a:t> </a:t>
            </a:r>
            <a:r>
              <a:rPr lang="ru-RU" dirty="0" err="1" smtClean="0"/>
              <a:t>facilities</a:t>
            </a:r>
            <a:endParaRPr lang="ru-RU" dirty="0" smtClean="0"/>
          </a:p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отрицательные ответы на </a:t>
            </a:r>
            <a:r>
              <a:rPr lang="ru-RU" dirty="0" err="1" smtClean="0"/>
              <a:t>спец.вопросы</a:t>
            </a:r>
            <a:r>
              <a:rPr lang="ru-RU" dirty="0" smtClean="0"/>
              <a:t> </a:t>
            </a:r>
            <a:endParaRPr lang="en-US" dirty="0" smtClean="0"/>
          </a:p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/>
              <a:t>отве</a:t>
            </a:r>
            <a:r>
              <a:rPr lang="ru-RU" dirty="0"/>
              <a:t>т</a:t>
            </a:r>
            <a:r>
              <a:rPr lang="ru-RU" dirty="0" smtClean="0"/>
              <a:t> </a:t>
            </a:r>
            <a:r>
              <a:rPr lang="ru-RU" dirty="0"/>
              <a:t>неконкретно на вопрос     </a:t>
            </a:r>
            <a:endParaRPr lang="ru-RU" dirty="0" smtClean="0"/>
          </a:p>
          <a:p>
            <a:pPr marL="0" indent="0">
              <a:spcBef>
                <a:spcPts val="713"/>
              </a:spcBef>
              <a:buClr>
                <a:srgbClr val="F3A447"/>
              </a:buClr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en-US" dirty="0" smtClean="0"/>
              <a:t>How </a:t>
            </a:r>
            <a:r>
              <a:rPr lang="en-US" dirty="0"/>
              <a:t>often</a:t>
            </a:r>
            <a:r>
              <a:rPr lang="ru-RU" dirty="0"/>
              <a:t>? – </a:t>
            </a:r>
            <a:r>
              <a:rPr lang="en-US" dirty="0" smtClean="0"/>
              <a:t>usually</a:t>
            </a:r>
            <a:r>
              <a:rPr lang="ru-RU" dirty="0" smtClean="0"/>
              <a:t>, </a:t>
            </a:r>
            <a:r>
              <a:rPr lang="en-US" dirty="0" smtClean="0"/>
              <a:t>never</a:t>
            </a:r>
            <a:r>
              <a:rPr lang="ru-RU" dirty="0" smtClean="0"/>
              <a:t> </a:t>
            </a:r>
          </a:p>
          <a:p>
            <a:pPr marL="0" indent="0">
              <a:spcBef>
                <a:spcPts val="713"/>
              </a:spcBef>
              <a:buClr>
                <a:srgbClr val="F3A447"/>
              </a:buCl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What</a:t>
            </a:r>
            <a:r>
              <a:rPr lang="ru-RU" dirty="0" smtClean="0"/>
              <a:t> </a:t>
            </a:r>
            <a:r>
              <a:rPr lang="ru-RU" dirty="0" err="1"/>
              <a:t>kind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competitions</a:t>
            </a:r>
            <a:r>
              <a:rPr lang="ru-RU" dirty="0"/>
              <a:t>? – </a:t>
            </a:r>
            <a:r>
              <a:rPr lang="ru-RU" dirty="0" err="1"/>
              <a:t>for</a:t>
            </a:r>
            <a:r>
              <a:rPr lang="ru-RU" dirty="0"/>
              <a:t> </a:t>
            </a:r>
            <a:r>
              <a:rPr lang="en-US" dirty="0"/>
              <a:t>fun</a:t>
            </a:r>
            <a:r>
              <a:rPr lang="ru-RU" dirty="0"/>
              <a:t>\ </a:t>
            </a:r>
            <a:r>
              <a:rPr lang="en-US" dirty="0"/>
              <a:t>with </a:t>
            </a:r>
            <a:r>
              <a:rPr lang="en-US" dirty="0" smtClean="0"/>
              <a:t>prizes</a:t>
            </a:r>
            <a:endParaRPr lang="ru-RU" dirty="0" smtClean="0"/>
          </a:p>
          <a:p>
            <a:pPr marL="0" indent="0">
              <a:spcBef>
                <a:spcPts val="713"/>
              </a:spcBef>
              <a:buClr>
                <a:srgbClr val="F3A447"/>
              </a:buClr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en-US" dirty="0" smtClean="0"/>
              <a:t>How </a:t>
            </a:r>
            <a:r>
              <a:rPr lang="en-US" dirty="0"/>
              <a:t>do you spend your free time? – with parents</a:t>
            </a:r>
            <a:r>
              <a:rPr lang="en-US" dirty="0" smtClean="0"/>
              <a:t>\</a:t>
            </a:r>
            <a:r>
              <a:rPr lang="ru-RU" dirty="0" smtClean="0"/>
              <a:t>     </a:t>
            </a:r>
            <a:r>
              <a:rPr lang="en-US" dirty="0" smtClean="0"/>
              <a:t>have </a:t>
            </a:r>
            <a:r>
              <a:rPr lang="en-US" dirty="0"/>
              <a:t>fun\playing </a:t>
            </a:r>
            <a:endParaRPr lang="ru-RU" dirty="0" smtClean="0"/>
          </a:p>
          <a:p>
            <a:pPr marL="0" indent="0">
              <a:spcBef>
                <a:spcPts val="713"/>
              </a:spcBef>
              <a:buClr>
                <a:srgbClr val="F3A447"/>
              </a:buClr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en-US" dirty="0" smtClean="0"/>
              <a:t>What </a:t>
            </a:r>
            <a:r>
              <a:rPr lang="en-US" dirty="0"/>
              <a:t>holiday…. – …my birthday  </a:t>
            </a:r>
            <a:endParaRPr lang="ru-RU" dirty="0"/>
          </a:p>
          <a:p>
            <a:pPr marL="0" indent="0">
              <a:spcBef>
                <a:spcPts val="713"/>
              </a:spcBef>
              <a:buClr>
                <a:srgbClr val="F3A447"/>
              </a:buClr>
              <a:buNone/>
            </a:pPr>
            <a:r>
              <a:rPr lang="ru-RU" dirty="0" smtClean="0"/>
              <a:t>   </a:t>
            </a:r>
            <a:r>
              <a:rPr lang="en-US" dirty="0" smtClean="0"/>
              <a:t> </a:t>
            </a:r>
            <a:r>
              <a:rPr lang="en-US" dirty="0"/>
              <a:t>Would you like….- I don</a:t>
            </a:r>
            <a:r>
              <a:rPr lang="ru-RU" dirty="0"/>
              <a:t>’</a:t>
            </a:r>
            <a:r>
              <a:rPr lang="en-US" dirty="0"/>
              <a:t>t like</a:t>
            </a:r>
            <a:r>
              <a:rPr lang="ru-RU" dirty="0"/>
              <a:t>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Организация </a:t>
            </a:r>
            <a:r>
              <a:rPr lang="ru-RU" sz="4000" dirty="0"/>
              <a:t>текста ( критерий </a:t>
            </a:r>
            <a:r>
              <a:rPr lang="ru-RU" sz="4000" dirty="0" smtClean="0"/>
              <a:t>2 </a:t>
            </a:r>
            <a:r>
              <a:rPr lang="ru-RU" sz="4000" dirty="0"/>
              <a:t>)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/>
          <a:lstStyle/>
          <a:p>
            <a:r>
              <a:rPr lang="ru-RU" dirty="0" smtClean="0"/>
              <a:t>нарушения </a:t>
            </a:r>
            <a:r>
              <a:rPr lang="ru-RU" dirty="0"/>
              <a:t>в оформлении </a:t>
            </a:r>
            <a:r>
              <a:rPr lang="ru-RU" dirty="0" smtClean="0"/>
              <a:t>письма( </a:t>
            </a:r>
            <a:r>
              <a:rPr lang="ru-RU" dirty="0"/>
              <a:t>полный адрес и фамилия автора в конце </a:t>
            </a:r>
            <a:r>
              <a:rPr lang="ru-RU" dirty="0" smtClean="0"/>
              <a:t>письма)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нарушения в структуре письма (нет даты или адреса, а особенно часто ссылки на предыдущие или будущие контакты</a:t>
            </a:r>
            <a:r>
              <a:rPr lang="ru-RU" dirty="0" smtClean="0"/>
              <a:t>)</a:t>
            </a:r>
          </a:p>
          <a:p>
            <a:r>
              <a:rPr lang="ru-RU" dirty="0"/>
              <a:t>с</a:t>
            </a:r>
            <a:r>
              <a:rPr lang="ru-RU" dirty="0" smtClean="0"/>
              <a:t>тилистические </a:t>
            </a:r>
            <a:r>
              <a:rPr lang="ru-RU" dirty="0"/>
              <a:t>особенности, принятые в электронных письмах, не соответствуют нормам письменного этикета </a:t>
            </a:r>
            <a:r>
              <a:rPr lang="ru-RU" dirty="0" smtClean="0"/>
              <a:t> </a:t>
            </a:r>
            <a:r>
              <a:rPr lang="ru-RU" dirty="0"/>
              <a:t>( выбор фраз или оформление </a:t>
            </a:r>
            <a:r>
              <a:rPr lang="ru-RU" dirty="0" smtClean="0"/>
              <a:t>письма)</a:t>
            </a:r>
          </a:p>
          <a:p>
            <a:r>
              <a:rPr lang="en-US" dirty="0" smtClean="0"/>
              <a:t>what </a:t>
            </a:r>
            <a:r>
              <a:rPr lang="en-US" dirty="0"/>
              <a:t>about </a:t>
            </a:r>
            <a:r>
              <a:rPr lang="ru-RU" dirty="0"/>
              <a:t>вместо </a:t>
            </a:r>
            <a:r>
              <a:rPr lang="en-US" dirty="0"/>
              <a:t>as for</a:t>
            </a:r>
            <a:r>
              <a:rPr lang="ru-RU" dirty="0"/>
              <a:t>, союзное </a:t>
            </a:r>
            <a:r>
              <a:rPr lang="en-US" dirty="0"/>
              <a:t>so</a:t>
            </a:r>
            <a:r>
              <a:rPr lang="ru-RU" dirty="0"/>
              <a:t> в начале </a:t>
            </a:r>
            <a:r>
              <a:rPr lang="ru-RU" dirty="0" smtClean="0"/>
              <a:t>абзаца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42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476" y="0"/>
            <a:ext cx="8153400" cy="1251248"/>
          </a:xfrm>
        </p:spPr>
        <p:txBody>
          <a:bodyPr/>
          <a:lstStyle/>
          <a:p>
            <a:r>
              <a:rPr lang="ru-RU" sz="3600" dirty="0" smtClean="0"/>
              <a:t>Лексико-грамматическое  оформление письма</a:t>
            </a:r>
            <a:r>
              <a:rPr lang="ru-RU" sz="3600" dirty="0"/>
              <a:t>( критерий 3)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8153400" cy="4683224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dirty="0"/>
              <a:t>не более 2 языковых ошибок, не затрудняющих </a:t>
            </a:r>
            <a:r>
              <a:rPr lang="ru-RU" dirty="0" smtClean="0"/>
              <a:t>понимания </a:t>
            </a:r>
          </a:p>
          <a:p>
            <a:r>
              <a:rPr lang="ru-RU" dirty="0" smtClean="0"/>
              <a:t>образование </a:t>
            </a:r>
            <a:r>
              <a:rPr lang="ru-RU" dirty="0"/>
              <a:t>временных форм, подмена одного грамматического времени другим  </a:t>
            </a:r>
            <a:endParaRPr lang="ru-RU" dirty="0"/>
          </a:p>
          <a:p>
            <a:r>
              <a:rPr lang="ru-RU" dirty="0"/>
              <a:t>у</a:t>
            </a:r>
            <a:r>
              <a:rPr lang="ru-RU" dirty="0" smtClean="0"/>
              <a:t>стойчивые словосочетания </a:t>
            </a:r>
            <a:r>
              <a:rPr lang="ru-RU" dirty="0"/>
              <a:t>( </a:t>
            </a:r>
            <a:r>
              <a:rPr lang="en-US" dirty="0"/>
              <a:t>by myself</a:t>
            </a:r>
            <a:r>
              <a:rPr lang="ru-RU" dirty="0"/>
              <a:t>)   и </a:t>
            </a:r>
            <a:r>
              <a:rPr lang="ru-RU" dirty="0" smtClean="0"/>
              <a:t>фразовые глаголы</a:t>
            </a:r>
          </a:p>
          <a:p>
            <a:r>
              <a:rPr lang="ru-RU" dirty="0" smtClean="0"/>
              <a:t> местоимения       ( </a:t>
            </a:r>
            <a:r>
              <a:rPr lang="en-US" dirty="0"/>
              <a:t>tennis</a:t>
            </a:r>
            <a:r>
              <a:rPr lang="ru-RU" dirty="0"/>
              <a:t>- </a:t>
            </a:r>
            <a:r>
              <a:rPr lang="en-US" dirty="0"/>
              <a:t>he</a:t>
            </a:r>
            <a:r>
              <a:rPr lang="ru-RU" dirty="0" smtClean="0"/>
              <a:t>)</a:t>
            </a:r>
          </a:p>
          <a:p>
            <a:r>
              <a:rPr lang="ru-RU" dirty="0" smtClean="0"/>
              <a:t> формы </a:t>
            </a:r>
            <a:r>
              <a:rPr lang="ru-RU" dirty="0"/>
              <a:t>после </a:t>
            </a:r>
            <a:r>
              <a:rPr lang="en-US" dirty="0"/>
              <a:t>I wish</a:t>
            </a:r>
            <a:r>
              <a:rPr lang="ru-RU" dirty="0"/>
              <a:t>  </a:t>
            </a:r>
            <a:endParaRPr lang="ru-RU" dirty="0"/>
          </a:p>
          <a:p>
            <a:r>
              <a:rPr lang="ru-RU" dirty="0" smtClean="0"/>
              <a:t> выражение пожелания </a:t>
            </a:r>
            <a:r>
              <a:rPr lang="ru-RU" dirty="0"/>
              <a:t>или </a:t>
            </a:r>
            <a:r>
              <a:rPr lang="ru-RU" dirty="0" smtClean="0"/>
              <a:t>предположения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00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Орфография и пунктуация</a:t>
            </a:r>
            <a:r>
              <a:rPr lang="ru-RU" sz="3600" dirty="0"/>
              <a:t>( критерий 4)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28800"/>
            <a:ext cx="8153400" cy="4495800"/>
          </a:xfrm>
        </p:spPr>
        <p:txBody>
          <a:bodyPr/>
          <a:lstStyle/>
          <a:p>
            <a:r>
              <a:rPr lang="ru-RU" dirty="0" smtClean="0"/>
              <a:t>правописание слов</a:t>
            </a:r>
          </a:p>
          <a:p>
            <a:r>
              <a:rPr lang="ru-RU" dirty="0" smtClean="0"/>
              <a:t>правильное </a:t>
            </a:r>
            <a:r>
              <a:rPr lang="ru-RU" dirty="0"/>
              <a:t>оформление начала и конца предложений (заглавная буква, точка, запятая, вопросительный и восклицательный </a:t>
            </a:r>
            <a:r>
              <a:rPr lang="ru-RU" dirty="0" smtClean="0"/>
              <a:t>знаки)</a:t>
            </a:r>
          </a:p>
          <a:p>
            <a:r>
              <a:rPr lang="ru-RU" dirty="0" smtClean="0"/>
              <a:t> </a:t>
            </a:r>
            <a:r>
              <a:rPr lang="ru-RU" dirty="0"/>
              <a:t>запятые и точки в адресе и после подписи в конце </a:t>
            </a:r>
            <a:r>
              <a:rPr lang="ru-RU" dirty="0" smtClean="0"/>
              <a:t>письма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56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Устная часть ОГЭ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чтение вслух небольшого текста научно-популярного </a:t>
            </a:r>
            <a:r>
              <a:rPr lang="ru-RU" dirty="0" smtClean="0"/>
              <a:t>характера</a:t>
            </a:r>
          </a:p>
          <a:p>
            <a:r>
              <a:rPr lang="ru-RU" dirty="0" smtClean="0"/>
              <a:t>участие </a:t>
            </a:r>
            <a:r>
              <a:rPr lang="ru-RU" dirty="0"/>
              <a:t>в условном диалоге-расспросе (ответы на заданные вопросы</a:t>
            </a:r>
            <a:r>
              <a:rPr lang="ru-RU" dirty="0" smtClean="0"/>
              <a:t>)</a:t>
            </a:r>
          </a:p>
          <a:p>
            <a:r>
              <a:rPr lang="ru-RU" dirty="0" smtClean="0"/>
              <a:t> </a:t>
            </a:r>
            <a:r>
              <a:rPr lang="ru-RU" dirty="0"/>
              <a:t>тематическое монологическое высказывание с вербальной опорой в тексте.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199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/>
          <a:lstStyle/>
          <a:p>
            <a:r>
              <a:rPr lang="ru-RU" dirty="0"/>
              <a:t>9 % участников экзамена получили 0 баллов, т.е. допустили более 9 ошибок, в том числе искажающих смысл слов и </a:t>
            </a:r>
            <a:r>
              <a:rPr lang="ru-RU" dirty="0" smtClean="0"/>
              <a:t>предложений</a:t>
            </a:r>
          </a:p>
          <a:p>
            <a:r>
              <a:rPr lang="ru-RU" dirty="0" smtClean="0"/>
              <a:t>интонационное </a:t>
            </a:r>
            <a:r>
              <a:rPr lang="ru-RU" dirty="0"/>
              <a:t>деление предложений на смысловые </a:t>
            </a:r>
            <a:r>
              <a:rPr lang="ru-RU" dirty="0" smtClean="0"/>
              <a:t>синтагмы</a:t>
            </a:r>
          </a:p>
          <a:p>
            <a:r>
              <a:rPr lang="ru-RU" dirty="0" smtClean="0"/>
              <a:t>чтение </a:t>
            </a:r>
            <a:r>
              <a:rPr lang="ru-RU" dirty="0"/>
              <a:t>слов элементарного уровня, например, </a:t>
            </a:r>
            <a:r>
              <a:rPr lang="en-US" dirty="0"/>
              <a:t>fact</a:t>
            </a:r>
            <a:r>
              <a:rPr lang="ru-RU" dirty="0"/>
              <a:t>, </a:t>
            </a:r>
            <a:r>
              <a:rPr lang="en-US" dirty="0"/>
              <a:t>used</a:t>
            </a:r>
            <a:r>
              <a:rPr lang="ru-RU" dirty="0"/>
              <a:t>, </a:t>
            </a:r>
            <a:r>
              <a:rPr lang="en-US" dirty="0"/>
              <a:t>Industry</a:t>
            </a:r>
            <a:r>
              <a:rPr lang="ru-RU" dirty="0"/>
              <a:t>, </a:t>
            </a:r>
            <a:r>
              <a:rPr lang="en-US" dirty="0"/>
              <a:t>instead</a:t>
            </a:r>
            <a:r>
              <a:rPr lang="ru-RU" dirty="0"/>
              <a:t>,</a:t>
            </a:r>
            <a:r>
              <a:rPr lang="en-US" dirty="0"/>
              <a:t>unpleasant</a:t>
            </a:r>
            <a:r>
              <a:rPr lang="ru-RU" dirty="0"/>
              <a:t>, </a:t>
            </a:r>
            <a:r>
              <a:rPr lang="en-US" dirty="0"/>
              <a:t>machine</a:t>
            </a:r>
            <a:r>
              <a:rPr lang="ru-RU" dirty="0"/>
              <a:t>, </a:t>
            </a:r>
            <a:r>
              <a:rPr lang="en-US" dirty="0"/>
              <a:t>closest</a:t>
            </a:r>
            <a:r>
              <a:rPr lang="ru-RU" dirty="0"/>
              <a:t>,</a:t>
            </a:r>
            <a:r>
              <a:rPr lang="en-US" dirty="0"/>
              <a:t>houses</a:t>
            </a:r>
            <a:r>
              <a:rPr lang="ru-RU" dirty="0"/>
              <a:t>, </a:t>
            </a:r>
            <a:r>
              <a:rPr lang="en-US" dirty="0"/>
              <a:t>nowadays</a:t>
            </a:r>
            <a:r>
              <a:rPr lang="ru-RU" dirty="0"/>
              <a:t>, </a:t>
            </a:r>
            <a:r>
              <a:rPr lang="en-US" dirty="0"/>
              <a:t>tour</a:t>
            </a:r>
            <a:r>
              <a:rPr lang="ru-RU" dirty="0"/>
              <a:t>, </a:t>
            </a:r>
            <a:r>
              <a:rPr lang="en-US" dirty="0"/>
              <a:t>word</a:t>
            </a:r>
            <a:r>
              <a:rPr lang="ru-RU" dirty="0"/>
              <a:t>, </a:t>
            </a:r>
            <a:r>
              <a:rPr lang="en-US" dirty="0"/>
              <a:t>world</a:t>
            </a:r>
            <a:r>
              <a:rPr lang="ru-RU" dirty="0"/>
              <a:t>, </a:t>
            </a:r>
            <a:r>
              <a:rPr lang="en-US" dirty="0"/>
              <a:t>even</a:t>
            </a:r>
            <a:r>
              <a:rPr lang="ru-RU" dirty="0"/>
              <a:t>, </a:t>
            </a:r>
            <a:r>
              <a:rPr lang="en-US" dirty="0"/>
              <a:t>atmosphere</a:t>
            </a:r>
            <a:r>
              <a:rPr lang="ru-RU" dirty="0"/>
              <a:t>, </a:t>
            </a:r>
            <a:r>
              <a:rPr lang="en-US" dirty="0"/>
              <a:t>companies</a:t>
            </a:r>
            <a:r>
              <a:rPr lang="ru-RU" dirty="0"/>
              <a:t>, </a:t>
            </a:r>
            <a:r>
              <a:rPr lang="en-US" dirty="0"/>
              <a:t>support</a:t>
            </a:r>
            <a:r>
              <a:rPr lang="ru-RU" dirty="0"/>
              <a:t>, </a:t>
            </a:r>
            <a:r>
              <a:rPr lang="en-US" dirty="0"/>
              <a:t>sugar</a:t>
            </a:r>
            <a:r>
              <a:rPr lang="ru-RU" dirty="0"/>
              <a:t> ,</a:t>
            </a:r>
            <a:r>
              <a:rPr lang="en-US" dirty="0"/>
              <a:t>grew</a:t>
            </a:r>
            <a:r>
              <a:rPr lang="ru-RU" dirty="0"/>
              <a:t>, </a:t>
            </a:r>
            <a:r>
              <a:rPr lang="en-US" dirty="0"/>
              <a:t>carrot</a:t>
            </a:r>
            <a:r>
              <a:rPr lang="ru-RU" dirty="0"/>
              <a:t>, </a:t>
            </a:r>
            <a:r>
              <a:rPr lang="en-US" dirty="0"/>
              <a:t>Dutch</a:t>
            </a:r>
            <a:r>
              <a:rPr lang="ru-RU" dirty="0"/>
              <a:t>, </a:t>
            </a:r>
            <a:r>
              <a:rPr lang="en-US" dirty="0"/>
              <a:t>regularly</a:t>
            </a:r>
            <a:r>
              <a:rPr lang="ru-RU" dirty="0"/>
              <a:t>, </a:t>
            </a:r>
            <a:r>
              <a:rPr lang="en-US" dirty="0"/>
              <a:t>jar</a:t>
            </a:r>
            <a:r>
              <a:rPr lang="ru-RU" dirty="0"/>
              <a:t>, </a:t>
            </a:r>
            <a:r>
              <a:rPr lang="en-US" dirty="0"/>
              <a:t>mint</a:t>
            </a:r>
            <a:r>
              <a:rPr lang="ru-RU" dirty="0"/>
              <a:t> , </a:t>
            </a:r>
            <a:r>
              <a:rPr lang="en-US" dirty="0"/>
              <a:t>thousand</a:t>
            </a:r>
            <a:r>
              <a:rPr lang="ru-RU" dirty="0"/>
              <a:t>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924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чтение </a:t>
            </a:r>
            <a:r>
              <a:rPr lang="ru-RU" dirty="0"/>
              <a:t>окончания прошедшего времени правильных </a:t>
            </a:r>
            <a:r>
              <a:rPr lang="ru-RU" dirty="0" smtClean="0"/>
              <a:t>глаголов</a:t>
            </a:r>
          </a:p>
          <a:p>
            <a:r>
              <a:rPr lang="ru-RU" dirty="0" smtClean="0"/>
              <a:t> географические названия </a:t>
            </a:r>
            <a:r>
              <a:rPr lang="ru-RU" dirty="0"/>
              <a:t>(</a:t>
            </a:r>
            <a:r>
              <a:rPr lang="en-US" dirty="0"/>
              <a:t>Europe</a:t>
            </a:r>
            <a:r>
              <a:rPr lang="ru-RU" dirty="0"/>
              <a:t>, </a:t>
            </a:r>
            <a:r>
              <a:rPr lang="ru-RU" dirty="0" err="1"/>
              <a:t>eastern</a:t>
            </a:r>
            <a:r>
              <a:rPr lang="ru-RU" dirty="0"/>
              <a:t> ) </a:t>
            </a:r>
            <a:endParaRPr lang="ru-RU" dirty="0" smtClean="0"/>
          </a:p>
          <a:p>
            <a:r>
              <a:rPr lang="ru-RU" dirty="0" smtClean="0"/>
              <a:t>числительные </a:t>
            </a:r>
            <a:r>
              <a:rPr lang="ru-RU" dirty="0"/>
              <a:t>( 1954, </a:t>
            </a:r>
            <a:r>
              <a:rPr lang="en-US" dirty="0"/>
              <a:t>thirteen</a:t>
            </a:r>
            <a:r>
              <a:rPr lang="ru-RU" dirty="0" smtClean="0"/>
              <a:t>)</a:t>
            </a:r>
          </a:p>
          <a:p>
            <a:r>
              <a:rPr lang="ru-RU" dirty="0" smtClean="0"/>
              <a:t>ударение </a:t>
            </a:r>
            <a:r>
              <a:rPr lang="ru-RU" dirty="0"/>
              <a:t>в многосложных словах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( '</a:t>
            </a:r>
            <a:r>
              <a:rPr lang="en-US" dirty="0" smtClean="0"/>
              <a:t>mobile</a:t>
            </a:r>
            <a:r>
              <a:rPr lang="ru-RU" dirty="0" smtClean="0"/>
              <a:t>, '</a:t>
            </a:r>
            <a:r>
              <a:rPr lang="en-US" dirty="0" smtClean="0"/>
              <a:t>tourism</a:t>
            </a:r>
            <a:r>
              <a:rPr lang="ru-RU" dirty="0"/>
              <a:t>, </a:t>
            </a:r>
            <a:r>
              <a:rPr lang="ru-RU" dirty="0" smtClean="0"/>
              <a:t>'</a:t>
            </a:r>
            <a:r>
              <a:rPr lang="en-US" dirty="0" smtClean="0"/>
              <a:t>dangerous</a:t>
            </a:r>
            <a:r>
              <a:rPr lang="ru-RU" dirty="0"/>
              <a:t>, </a:t>
            </a:r>
            <a:r>
              <a:rPr lang="ru-RU" dirty="0" smtClean="0"/>
              <a:t>'</a:t>
            </a:r>
            <a:r>
              <a:rPr lang="en-US" dirty="0" smtClean="0"/>
              <a:t>accurately</a:t>
            </a:r>
            <a:r>
              <a:rPr lang="ru-RU" dirty="0" smtClean="0"/>
              <a:t>)</a:t>
            </a:r>
            <a:endParaRPr lang="ru-RU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4860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 на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/>
          <a:lstStyle/>
          <a:p>
            <a:r>
              <a:rPr lang="ru-RU" dirty="0" smtClean="0"/>
              <a:t>48</a:t>
            </a:r>
            <a:r>
              <a:rPr lang="ru-RU" dirty="0"/>
              <a:t>% участников экзамена ответили на все вопросы, хотя в критериях не учитывается грамматическая сторона речи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Восприятие вопросов на слух без возможности повтора серьезно осложнило это задание по сравнению с прошлым годом, но не повлияло на качество его выполнения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Участники экзамена теряли баллы из-за незнания слов, отрицательных ответов на специальные вопросы.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53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/>
              <a:t>Подготовленность к чему-либо понимается как комплекс приобретенных знаний, умений и навыков, а также качеств, позволяющих успешно выполнять определенную деятельность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Монологическое высказывание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66.3 % участников экзамена потеряли баллы в первом </a:t>
            </a:r>
            <a:r>
              <a:rPr lang="ru-RU" dirty="0" smtClean="0"/>
              <a:t>критерии</a:t>
            </a:r>
          </a:p>
          <a:p>
            <a:r>
              <a:rPr lang="ru-RU" dirty="0" smtClean="0"/>
              <a:t>пропустили </a:t>
            </a:r>
            <a:r>
              <a:rPr lang="ru-RU" dirty="0"/>
              <a:t>аспекты </a:t>
            </a:r>
            <a:r>
              <a:rPr lang="ru-RU" dirty="0" smtClean="0"/>
              <a:t>задания</a:t>
            </a:r>
          </a:p>
          <a:p>
            <a:r>
              <a:rPr lang="ru-RU" dirty="0" smtClean="0"/>
              <a:t>ограничились </a:t>
            </a:r>
            <a:r>
              <a:rPr lang="ru-RU" dirty="0"/>
              <a:t>ответами на три косвенных вопроса и не уложились в заданный </a:t>
            </a:r>
            <a:r>
              <a:rPr lang="ru-RU" dirty="0" smtClean="0"/>
              <a:t>объем (часто </a:t>
            </a:r>
            <a:r>
              <a:rPr lang="ru-RU" dirty="0"/>
              <a:t>отсутствовали вступительная и заключительная </a:t>
            </a:r>
            <a:r>
              <a:rPr lang="ru-RU" dirty="0" smtClean="0"/>
              <a:t>фразы)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не поняли слова  в задании( </a:t>
            </a:r>
            <a:r>
              <a:rPr lang="ru-RU" dirty="0" smtClean="0"/>
              <a:t>вопрос </a:t>
            </a:r>
            <a:r>
              <a:rPr lang="ru-RU" dirty="0"/>
              <a:t>об опасностях интернета (</a:t>
            </a:r>
            <a:r>
              <a:rPr lang="en-US" dirty="0"/>
              <a:t>dangers of the Internet</a:t>
            </a:r>
            <a:r>
              <a:rPr lang="ru-RU" dirty="0"/>
              <a:t>) не предполагает ответа о вреде здоровью или недостатке общения)   и дали неправильные ответы.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930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Нормативная база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ГИА для выпускников IX классов общеобразовательных учреждений проводится в соответствии со следующими документами</a:t>
            </a:r>
          </a:p>
          <a:p>
            <a:r>
              <a:rPr lang="ru-RU" dirty="0"/>
              <a:t>1. Федеральный закон от 29.12.2012 № 273-ФЗ «Об образовании в Российской Федерации»; </a:t>
            </a:r>
          </a:p>
          <a:p>
            <a:r>
              <a:rPr lang="ru-RU" dirty="0"/>
              <a:t>2. Приказ </a:t>
            </a:r>
            <a:r>
              <a:rPr lang="ru-RU" dirty="0" err="1"/>
              <a:t>Минобрнауки</a:t>
            </a:r>
            <a:r>
              <a:rPr lang="ru-RU" dirty="0"/>
              <a:t> России от 25.12.2013 № 1394 «Об утверждении Порядка проведения государственной итоговой аттестации по образовательным программам основного общего образования»</a:t>
            </a:r>
          </a:p>
          <a:p>
            <a:r>
              <a:rPr lang="ru-RU" dirty="0"/>
              <a:t>3. Приказ № 10 от 16 января 2015 г. «О внесении изменений в Порядок проведения государственной итоговой аттестации по образовательным программам основного общего образования, утвержденный приказом Министерства образования и науки Российской Федерации от 25 декабря 2013 г. № 1394»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99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88640"/>
            <a:ext cx="8153400" cy="990600"/>
          </a:xfrm>
        </p:spPr>
        <p:txBody>
          <a:bodyPr/>
          <a:lstStyle/>
          <a:p>
            <a:r>
              <a:rPr lang="ru-RU" dirty="0" smtClean="0"/>
              <a:t>Сайты для подготовки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5400" dirty="0" smtClean="0"/>
              <a:t>www</a:t>
            </a:r>
            <a:r>
              <a:rPr lang="ru-RU" sz="5400" dirty="0"/>
              <a:t>.</a:t>
            </a:r>
            <a:r>
              <a:rPr lang="en-US" sz="5400" dirty="0" err="1"/>
              <a:t>fipi</a:t>
            </a:r>
            <a:r>
              <a:rPr lang="ru-RU" sz="5400" dirty="0"/>
              <a:t>.</a:t>
            </a:r>
            <a:r>
              <a:rPr lang="en-US" sz="5400" dirty="0" err="1" smtClean="0"/>
              <a:t>ru</a:t>
            </a:r>
            <a:endParaRPr lang="ru-RU" sz="5400" dirty="0"/>
          </a:p>
          <a:p>
            <a:r>
              <a:rPr lang="en-US" sz="5400" dirty="0" smtClean="0"/>
              <a:t>www.injaz9.ru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86000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412776"/>
            <a:ext cx="8153400" cy="4683224"/>
          </a:xfrm>
        </p:spPr>
        <p:txBody>
          <a:bodyPr/>
          <a:lstStyle/>
          <a:p>
            <a:r>
              <a:rPr lang="ru-RU" dirty="0" smtClean="0"/>
              <a:t>больше </a:t>
            </a:r>
            <a:r>
              <a:rPr lang="ru-RU" dirty="0"/>
              <a:t>времени спонтанной речи, не забывая о необходимости построения </a:t>
            </a:r>
            <a:r>
              <a:rPr lang="ru-RU" u="sng" dirty="0"/>
              <a:t>логичного</a:t>
            </a:r>
            <a:r>
              <a:rPr lang="ru-RU" dirty="0"/>
              <a:t> завершенного </a:t>
            </a:r>
            <a:r>
              <a:rPr lang="ru-RU" dirty="0" smtClean="0"/>
              <a:t>высказывания</a:t>
            </a:r>
          </a:p>
          <a:p>
            <a:r>
              <a:rPr lang="ru-RU" dirty="0" smtClean="0"/>
              <a:t> </a:t>
            </a:r>
            <a:r>
              <a:rPr lang="ru-RU" dirty="0"/>
              <a:t>периодически возвращаться к повторению пройденных тем, даже если они не вызывают трудностей у обучающихся, так как часть ошибок в письменной тестовой части имеют элементарной </a:t>
            </a:r>
            <a:r>
              <a:rPr lang="ru-RU" dirty="0" smtClean="0"/>
              <a:t>характер</a:t>
            </a:r>
          </a:p>
          <a:p>
            <a:r>
              <a:rPr lang="ru-RU" dirty="0" smtClean="0"/>
              <a:t>ознакомить </a:t>
            </a:r>
            <a:r>
              <a:rPr lang="ru-RU" dirty="0"/>
              <a:t>участников экзамена с критериями оценки заданий, разобрать возможные инструкции к заданиями, поработать с распределением времени на задания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162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/>
          </p:cNvSpPr>
          <p:nvPr>
            <p:ph sz="quarter" idx="1"/>
          </p:nvPr>
        </p:nvSpPr>
        <p:spPr>
          <a:xfrm>
            <a:off x="609600" y="1412776"/>
            <a:ext cx="4178424" cy="4748312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ym typeface="Tw Cen MT" pitchFamily="34" charset="0"/>
              </a:rPr>
              <a:t>Подготовленность </a:t>
            </a:r>
            <a:r>
              <a:rPr lang="ru-RU" dirty="0">
                <a:sym typeface="Tw Cen MT" pitchFamily="34" charset="0"/>
              </a:rPr>
              <a:t>к экзамену по </a:t>
            </a:r>
            <a:r>
              <a:rPr lang="ru-RU" dirty="0" err="1">
                <a:sym typeface="Tw Cen MT" pitchFamily="34" charset="0"/>
              </a:rPr>
              <a:t>ин.языку</a:t>
            </a:r>
            <a:r>
              <a:rPr lang="ru-RU" dirty="0">
                <a:sym typeface="Tw Cen MT" pitchFamily="34" charset="0"/>
              </a:rPr>
              <a:t> можно рассматривать как комплекс приобретенных знаний, умений и навыков, а также качеств, позволяющих успешно выполнять задания КИМ.</a:t>
            </a:r>
            <a:endParaRPr lang="ru-RU" dirty="0">
              <a:sym typeface="Tw Cen MT" pitchFamily="34" charset="0"/>
            </a:endParaRPr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5114292" y="2276872"/>
            <a:ext cx="3769357" cy="4123928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Успешная подготовка</a:t>
            </a:r>
            <a:endParaRPr lang="ru-RU" dirty="0" smtClean="0">
              <a:solidFill>
                <a:srgbClr val="444D26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3886200" cy="4572000"/>
          </a:xfrm>
          <a:ln w="19050" cmpd="dbl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713"/>
              </a:spcBef>
              <a:buClr>
                <a:srgbClr val="F3A447"/>
              </a:buClr>
              <a:buNone/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Составляющие </a:t>
            </a:r>
            <a:r>
              <a:rPr lang="ru-RU" dirty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успешной подготовки  учащихся к сдаче ОГЭ:</a:t>
            </a:r>
          </a:p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• </a:t>
            </a:r>
            <a:r>
              <a:rPr lang="ru-RU" u="sng" dirty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информационная готовность </a:t>
            </a:r>
            <a:r>
              <a:rPr lang="ru-RU" dirty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(знания о правилах поведения на экзамене, критериях оценивания работ, шкале перевода баллов в оценку, правилах заполнения бланков и т. д.);</a:t>
            </a:r>
          </a:p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• </a:t>
            </a:r>
            <a:r>
              <a:rPr lang="ru-RU" u="sng" dirty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предметная готовность </a:t>
            </a:r>
            <a:r>
              <a:rPr lang="ru-RU" dirty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(качество подготовки по предмету, умение выполнять задания КИМ);</a:t>
            </a:r>
          </a:p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• </a:t>
            </a:r>
            <a:r>
              <a:rPr lang="ru-RU" u="sng" dirty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психологическая готовность </a:t>
            </a:r>
            <a:r>
              <a:rPr lang="ru-RU" dirty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(внутренняя настроенность на определенное поведение, актуализация и использование возможностей личности для успешных действий в ситуации сдачи экзамена</a:t>
            </a: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).</a:t>
            </a:r>
            <a:endParaRPr lang="ru-RU" dirty="0">
              <a:solidFill>
                <a:srgbClr val="000000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4845050" y="1752600"/>
            <a:ext cx="3886200" cy="4572000"/>
          </a:xfrm>
          <a:ln w="12700" cmpd="dbl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713"/>
              </a:spcBef>
              <a:buClr>
                <a:srgbClr val="F3A447"/>
              </a:buClr>
              <a:buNone/>
            </a:pPr>
            <a:r>
              <a:rPr lang="ru-RU" dirty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Все направления подготовки  взаимосвязаны, работа по ним  осуществляется в несколько этапов:</a:t>
            </a:r>
          </a:p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sz="3800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1-й </a:t>
            </a:r>
            <a:r>
              <a:rPr lang="ru-RU" sz="3800" dirty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этап - организационный </a:t>
            </a:r>
          </a:p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sz="3800" dirty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2-й этап - информационный </a:t>
            </a:r>
          </a:p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sz="3800" dirty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3-й этап – практический</a:t>
            </a:r>
          </a:p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sz="3800" dirty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 4-й этап - психологическая подготовка к ГИА </a:t>
            </a:r>
          </a:p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sz="3800" dirty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 5-й этап - аналитический </a:t>
            </a:r>
            <a:endParaRPr lang="ru-RU" sz="3800" dirty="0" smtClean="0">
              <a:solidFill>
                <a:srgbClr val="000000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Шкала перевода баллов</a:t>
            </a:r>
            <a:endParaRPr lang="ru-RU" dirty="0" smtClean="0">
              <a:solidFill>
                <a:srgbClr val="444D26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12552181"/>
              </p:ext>
            </p:extLst>
          </p:nvPr>
        </p:nvGraphicFramePr>
        <p:xfrm>
          <a:off x="612775" y="1600200"/>
          <a:ext cx="8153400" cy="4147503"/>
        </p:xfrm>
        <a:graphic>
          <a:graphicData uri="http://schemas.openxmlformats.org/drawingml/2006/table">
            <a:tbl>
              <a:tblPr/>
              <a:tblGrid>
                <a:gridCol w="163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0680">
                  <a:extLst>
                    <a:ext uri="{9D8B030D-6E8A-4147-A177-3AD203B41FA5}">
                      <a16:colId xmlns:a16="http://schemas.microsoft.com/office/drawing/2014/main" val="3950538248"/>
                    </a:ext>
                  </a:extLst>
                </a:gridCol>
                <a:gridCol w="163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0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0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80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w Cen MT" pitchFamily="34" charset="0"/>
                        <a:ea typeface="Tw Cen MT" pitchFamily="34" charset="0"/>
                        <a:cs typeface="Tw Cen MT" pitchFamily="34" charset="0"/>
                        <a:sym typeface="Tw Cen MT" pitchFamily="34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w Cen MT" pitchFamily="34" charset="0"/>
                        <a:ea typeface="Tw Cen MT" pitchFamily="34" charset="0"/>
                        <a:cs typeface="Tw Cen MT" pitchFamily="34" charset="0"/>
                        <a:sym typeface="Tw Cen MT" pitchFamily="34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w Cen MT" pitchFamily="34" charset="0"/>
                        <a:ea typeface="Tw Cen MT" pitchFamily="34" charset="0"/>
                        <a:cs typeface="Tw Cen MT" pitchFamily="34" charset="0"/>
                        <a:sym typeface="Tw Cen MT" pitchFamily="34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w Cen MT" pitchFamily="34" charset="0"/>
                        <a:ea typeface="Tw Cen MT" pitchFamily="34" charset="0"/>
                        <a:cs typeface="Tw Cen MT" pitchFamily="34" charset="0"/>
                        <a:sym typeface="Tw Cen MT" pitchFamily="34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w Cen MT" pitchFamily="34" charset="0"/>
                        <a:ea typeface="Tw Cen MT" pitchFamily="34" charset="0"/>
                        <a:cs typeface="Tw Cen MT" pitchFamily="34" charset="0"/>
                        <a:sym typeface="Tw Cen MT" pitchFamily="34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6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3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0-20</a:t>
                      </a:r>
                      <a:endParaRPr lang="ru-RU" sz="3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21-45</a:t>
                      </a:r>
                      <a:endParaRPr lang="ru-RU" sz="3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 – 58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59-70</a:t>
                      </a:r>
                      <a:endParaRPr lang="ru-RU" sz="3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0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3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3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3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3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3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0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Tw Cen MT" pitchFamily="34" charset="0"/>
                        <a:cs typeface="Tw Cen MT" pitchFamily="34" charset="0"/>
                        <a:sym typeface="Tw Cen MT" pitchFamily="34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Tw Cen MT" pitchFamily="34" charset="0"/>
                        <a:cs typeface="Tw Cen MT" pitchFamily="34" charset="0"/>
                        <a:sym typeface="Tw Cen MT" pitchFamily="34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Tw Cen MT" pitchFamily="34" charset="0"/>
                        <a:cs typeface="Tw Cen MT" pitchFamily="34" charset="0"/>
                        <a:sym typeface="Tw Cen MT" pitchFamily="34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Tw Cen MT" pitchFamily="34" charset="0"/>
                        <a:cs typeface="Tw Cen MT" pitchFamily="34" charset="0"/>
                        <a:sym typeface="Tw Cen MT" pitchFamily="34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Tw Cen MT" pitchFamily="34" charset="0"/>
                        <a:cs typeface="Tw Cen MT" pitchFamily="34" charset="0"/>
                        <a:sym typeface="Tw Cen MT" pitchFamily="34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8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Итоги ОГЭ 2017</a:t>
            </a:r>
            <a:endParaRPr lang="ru-RU" dirty="0" smtClean="0">
              <a:solidFill>
                <a:srgbClr val="444D26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7964675"/>
              </p:ext>
            </p:extLst>
          </p:nvPr>
        </p:nvGraphicFramePr>
        <p:xfrm>
          <a:off x="612775" y="1600200"/>
          <a:ext cx="7991672" cy="4781127"/>
        </p:xfrm>
        <a:graphic>
          <a:graphicData uri="http://schemas.openxmlformats.org/drawingml/2006/table">
            <a:tbl>
              <a:tblPr/>
              <a:tblGrid>
                <a:gridCol w="2733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7799">
                  <a:extLst>
                    <a:ext uri="{9D8B030D-6E8A-4147-A177-3AD203B41FA5}">
                      <a16:colId xmlns:a16="http://schemas.microsoft.com/office/drawing/2014/main" val="3950538248"/>
                    </a:ext>
                  </a:extLst>
                </a:gridCol>
                <a:gridCol w="1602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7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02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Немецкий язык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Французский язык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1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Всего( человек)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02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экзаменационной работой справилось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773 ( 99.7%)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1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получили отметку «5»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395 (51%)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( 20%)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51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получили отметку «4»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265 (34.2%)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33,3%)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2( 40%)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51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получили отметку «3»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 (14,6%)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(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66,7%)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( 40%)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01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00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Сравнительный анализ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20618240"/>
              </p:ext>
            </p:extLst>
          </p:nvPr>
        </p:nvGraphicFramePr>
        <p:xfrm>
          <a:off x="755577" y="1988840"/>
          <a:ext cx="7200800" cy="3888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5817">
                  <a:extLst>
                    <a:ext uri="{9D8B030D-6E8A-4147-A177-3AD203B41FA5}">
                      <a16:colId xmlns:a16="http://schemas.microsoft.com/office/drawing/2014/main" val="2246066647"/>
                    </a:ext>
                  </a:extLst>
                </a:gridCol>
                <a:gridCol w="4254983">
                  <a:extLst>
                    <a:ext uri="{9D8B030D-6E8A-4147-A177-3AD203B41FA5}">
                      <a16:colId xmlns:a16="http://schemas.microsoft.com/office/drawing/2014/main" val="270158058"/>
                    </a:ext>
                  </a:extLst>
                </a:gridCol>
              </a:tblGrid>
              <a:tr h="38884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ВСЕГО УЧАСТНИКОВ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  2014 – 195 человек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  2015 – 208 человек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  2016 – 734 человека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  2017 – 775 человек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СПРАВИЛИСЬ С ЭКЗАМЕНОМ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smtClean="0">
                          <a:effectLst/>
                        </a:rPr>
                        <a:t>2014 </a:t>
                      </a:r>
                      <a:r>
                        <a:rPr lang="ru-RU" sz="2400" dirty="0">
                          <a:effectLst/>
                        </a:rPr>
                        <a:t>– 192 человек (98.4%)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smtClean="0">
                          <a:effectLst/>
                        </a:rPr>
                        <a:t>2015 </a:t>
                      </a:r>
                      <a:r>
                        <a:rPr lang="ru-RU" sz="2400" dirty="0">
                          <a:effectLst/>
                        </a:rPr>
                        <a:t>– 200 человек (96.1%)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smtClean="0">
                          <a:effectLst/>
                        </a:rPr>
                        <a:t>2016 </a:t>
                      </a:r>
                      <a:r>
                        <a:rPr lang="ru-RU" sz="2400" dirty="0">
                          <a:effectLst/>
                        </a:rPr>
                        <a:t>– 680 человек (92.6%)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smtClean="0">
                          <a:effectLst/>
                        </a:rPr>
                        <a:t>2017 </a:t>
                      </a:r>
                      <a:r>
                        <a:rPr lang="ru-RU" sz="2400" dirty="0">
                          <a:effectLst/>
                        </a:rPr>
                        <a:t>- 773 человек (99.7%)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0525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942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61095870"/>
              </p:ext>
            </p:extLst>
          </p:nvPr>
        </p:nvGraphicFramePr>
        <p:xfrm>
          <a:off x="467543" y="1556792"/>
          <a:ext cx="8064898" cy="4392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9822">
                  <a:extLst>
                    <a:ext uri="{9D8B030D-6E8A-4147-A177-3AD203B41FA5}">
                      <a16:colId xmlns:a16="http://schemas.microsoft.com/office/drawing/2014/main" val="828852586"/>
                    </a:ext>
                  </a:extLst>
                </a:gridCol>
                <a:gridCol w="1521614">
                  <a:extLst>
                    <a:ext uri="{9D8B030D-6E8A-4147-A177-3AD203B41FA5}">
                      <a16:colId xmlns:a16="http://schemas.microsoft.com/office/drawing/2014/main" val="1659326611"/>
                    </a:ext>
                  </a:extLst>
                </a:gridCol>
                <a:gridCol w="1463754">
                  <a:extLst>
                    <a:ext uri="{9D8B030D-6E8A-4147-A177-3AD203B41FA5}">
                      <a16:colId xmlns:a16="http://schemas.microsoft.com/office/drawing/2014/main" val="2799772255"/>
                    </a:ext>
                  </a:extLst>
                </a:gridCol>
                <a:gridCol w="1536294">
                  <a:extLst>
                    <a:ext uri="{9D8B030D-6E8A-4147-A177-3AD203B41FA5}">
                      <a16:colId xmlns:a16="http://schemas.microsoft.com/office/drawing/2014/main" val="1956083519"/>
                    </a:ext>
                  </a:extLst>
                </a:gridCol>
                <a:gridCol w="1763414">
                  <a:extLst>
                    <a:ext uri="{9D8B030D-6E8A-4147-A177-3AD203B41FA5}">
                      <a16:colId xmlns:a16="http://schemas.microsoft.com/office/drawing/2014/main" val="3793884080"/>
                    </a:ext>
                  </a:extLst>
                </a:gridCol>
              </a:tblGrid>
              <a:tr h="359394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234954"/>
                  </a:ext>
                </a:extLst>
              </a:tr>
              <a:tr h="40330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 2" panose="05020102010507070707" pitchFamily="18" charset="2"/>
                        <a:buChar char="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</a:rPr>
                        <a:t>СРЕДНИЙ БАЛЛ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 2" panose="05020102010507070707" pitchFamily="18" charset="2"/>
                        <a:buChar char="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</a:rPr>
                        <a:t>СРЕДНЯЯ ОЦЕНКА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 2" panose="05020102010507070707" pitchFamily="18" charset="2"/>
                        <a:buChar char="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</a:rPr>
                        <a:t>« 2»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 2" panose="05020102010507070707" pitchFamily="18" charset="2"/>
                        <a:buChar char="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</a:rPr>
                        <a:t> «5»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 2" panose="05020102010507070707" pitchFamily="18" charset="2"/>
                        <a:buChar char=""/>
                        <a:tabLst>
                          <a:tab pos="457200" algn="l"/>
                        </a:tabLst>
                      </a:pPr>
                      <a:r>
                        <a:rPr lang="ru-RU" sz="2000" u="sng" dirty="0">
                          <a:effectLst/>
                        </a:rPr>
                        <a:t>2014</a:t>
                      </a:r>
                      <a:endParaRPr lang="ru-RU" sz="2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55,6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 4,3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 3человека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 89 человек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 2" panose="05020102010507070707" pitchFamily="18" charset="2"/>
                        <a:buChar char=""/>
                        <a:tabLst>
                          <a:tab pos="457200" algn="l"/>
                        </a:tabLst>
                      </a:pPr>
                      <a:r>
                        <a:rPr lang="ru-RU" sz="2000" u="sng" dirty="0">
                          <a:effectLst/>
                        </a:rPr>
                        <a:t>2015</a:t>
                      </a:r>
                      <a:endParaRPr lang="ru-RU" sz="2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55,7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4,4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8 человек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116 человек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 2" panose="05020102010507070707" pitchFamily="18" charset="2"/>
                        <a:buChar char=""/>
                        <a:tabLst>
                          <a:tab pos="457200" algn="l"/>
                        </a:tabLst>
                      </a:pPr>
                      <a:r>
                        <a:rPr lang="ru-RU" sz="2000" u="sng" dirty="0">
                          <a:effectLst/>
                        </a:rPr>
                        <a:t>2016</a:t>
                      </a:r>
                      <a:endParaRPr lang="ru-RU" sz="2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50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4,07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54 человека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291  человек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 2" panose="05020102010507070707" pitchFamily="18" charset="2"/>
                        <a:buChar char=""/>
                        <a:tabLst>
                          <a:tab pos="457200" algn="l"/>
                        </a:tabLst>
                      </a:pPr>
                      <a:r>
                        <a:rPr lang="ru-RU" sz="2000" u="sng" dirty="0">
                          <a:effectLst/>
                        </a:rPr>
                        <a:t>2017</a:t>
                      </a:r>
                      <a:endParaRPr lang="ru-RU" sz="20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55,9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4,35</a:t>
                      </a:r>
                    </a:p>
                    <a:p>
                      <a:pPr marL="15430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2 человека</a:t>
                      </a:r>
                    </a:p>
                    <a:p>
                      <a:pPr marL="15430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395 человек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5696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28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Говорение и письмо </a:t>
            </a:r>
            <a:b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</a:b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( 35 % итоговых баллов)</a:t>
            </a:r>
            <a:endParaRPr lang="ru-RU" dirty="0" smtClean="0">
              <a:solidFill>
                <a:srgbClr val="444D26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771800" y="3933056"/>
            <a:ext cx="5533462" cy="2939070"/>
          </a:xfrm>
          <a:prstGeom prst="rect">
            <a:avLst/>
          </a:prstGeom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20007608"/>
              </p:ext>
            </p:extLst>
          </p:nvPr>
        </p:nvGraphicFramePr>
        <p:xfrm>
          <a:off x="899592" y="1700808"/>
          <a:ext cx="554461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5D50839-5819-4DC3-97AB-406CC58463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учебного курса (дизайн Открытая книга)</Template>
  <TotalTime>0</TotalTime>
  <Words>1255</Words>
  <Application>Microsoft Office PowerPoint</Application>
  <PresentationFormat>Экран (4:3)</PresentationFormat>
  <Paragraphs>185</Paragraphs>
  <Slides>23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Times New Roman</vt:lpstr>
      <vt:lpstr>Tw Cen MT</vt:lpstr>
      <vt:lpstr>Wingdings</vt:lpstr>
      <vt:lpstr>Wingdings 2</vt:lpstr>
      <vt:lpstr>Student presentation</vt:lpstr>
      <vt:lpstr>ГИА-9. Условия успешной подготовки выпускников к сдаче ОГЭ по иностранному языку</vt:lpstr>
      <vt:lpstr>Презентация PowerPoint</vt:lpstr>
      <vt:lpstr>Презентация PowerPoint</vt:lpstr>
      <vt:lpstr>Успешная подготовка</vt:lpstr>
      <vt:lpstr>Шкала перевода баллов</vt:lpstr>
      <vt:lpstr>Итоги ОГЭ 2017</vt:lpstr>
      <vt:lpstr>Сравнительный анализ</vt:lpstr>
      <vt:lpstr>Презентация PowerPoint</vt:lpstr>
      <vt:lpstr>Говорение и письмо  ( 35 % итоговых баллов)</vt:lpstr>
      <vt:lpstr>Письмо </vt:lpstr>
      <vt:lpstr>Вопросы</vt:lpstr>
      <vt:lpstr>Решение коммуникативной задачи ( критерий 1) </vt:lpstr>
      <vt:lpstr>Организация текста ( критерий 2 ) </vt:lpstr>
      <vt:lpstr>Лексико-грамматическое  оформление письма( критерий 3)</vt:lpstr>
      <vt:lpstr>Орфография и пунктуация( критерий 4)</vt:lpstr>
      <vt:lpstr>Устная часть ОГЭ </vt:lpstr>
      <vt:lpstr>Чтение</vt:lpstr>
      <vt:lpstr>Презентация PowerPoint</vt:lpstr>
      <vt:lpstr>Ответы на вопросы</vt:lpstr>
      <vt:lpstr>Монологическое высказывание</vt:lpstr>
      <vt:lpstr>Нормативная база</vt:lpstr>
      <vt:lpstr>Сайты для подготовки</vt:lpstr>
      <vt:lpstr>Важно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2017-09-14T09:17:17Z</dcterms:created>
  <dcterms:modified xsi:type="dcterms:W3CDTF">2017-09-14T11:40:13Z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TC101671251049</vt:lpwstr>
  </property>
</Properties>
</file>