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76" r:id="rId5"/>
    <p:sldId id="274" r:id="rId6"/>
    <p:sldId id="275" r:id="rId7"/>
    <p:sldId id="264" r:id="rId8"/>
    <p:sldId id="271" r:id="rId9"/>
    <p:sldId id="267" r:id="rId10"/>
    <p:sldId id="263" r:id="rId11"/>
    <p:sldId id="262" r:id="rId12"/>
    <p:sldId id="265" r:id="rId13"/>
    <p:sldId id="258" r:id="rId14"/>
    <p:sldId id="272" r:id="rId15"/>
    <p:sldId id="266" r:id="rId16"/>
    <p:sldId id="273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3503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"Формирование лингвистической и коммуникативной компетенции младших школьников </a:t>
            </a:r>
            <a:br>
              <a:rPr lang="ru-RU" b="1" dirty="0"/>
            </a:br>
            <a:r>
              <a:rPr lang="ru-RU" b="1" dirty="0"/>
              <a:t>при работе с текстовыми упражнениями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 начальных </a:t>
            </a:r>
            <a:r>
              <a:rPr lang="ru-RU" b="1" dirty="0"/>
              <a:t>классах"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55776" y="6021288"/>
            <a:ext cx="5886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Зуева Т.В., учитель начальных классов МБОУ Гимназия  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15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Упражнения </a:t>
            </a:r>
            <a:r>
              <a:rPr lang="ru-RU" sz="3200" b="1" dirty="0"/>
              <a:t>на восстановление </a:t>
            </a:r>
            <a:r>
              <a:rPr lang="ru-RU" sz="3200" b="1" dirty="0" smtClean="0"/>
              <a:t>стихотворного текста по смыслу и рифме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1628800"/>
            <a:ext cx="50405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/>
              <a:t>Под крымское солнце </a:t>
            </a:r>
          </a:p>
          <a:p>
            <a:r>
              <a:rPr lang="ru-RU" sz="3200" b="1" i="1" dirty="0"/>
              <a:t>На </a:t>
            </a:r>
            <a:r>
              <a:rPr lang="ru-RU" sz="3200" b="1" i="1" dirty="0" smtClean="0"/>
              <a:t>Чёрное </a:t>
            </a:r>
            <a:r>
              <a:rPr lang="ru-RU" sz="3200" b="1" i="1" dirty="0"/>
              <a:t>море </a:t>
            </a:r>
          </a:p>
          <a:p>
            <a:r>
              <a:rPr lang="ru-RU" sz="3200" b="1" i="1" dirty="0"/>
              <a:t>Ребята приехали </a:t>
            </a:r>
          </a:p>
          <a:p>
            <a:r>
              <a:rPr lang="ru-RU" sz="3200" b="1" i="1" dirty="0"/>
              <a:t>С </a:t>
            </a:r>
            <a:r>
              <a:rPr lang="ru-RU" sz="3200" b="1" i="1" dirty="0" smtClean="0"/>
              <a:t>Белого </a:t>
            </a:r>
            <a:r>
              <a:rPr lang="ru-RU" sz="3200" b="1" i="1" dirty="0"/>
              <a:t>моря. </a:t>
            </a:r>
          </a:p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Приехали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 белые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  </a:t>
            </a:r>
          </a:p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  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Белого 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 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моря, 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Уехали  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чёрные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Чёрного 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моря. </a:t>
            </a:r>
          </a:p>
        </p:txBody>
      </p:sp>
    </p:spTree>
    <p:extLst>
      <p:ext uri="{BB962C8B-B14F-4D97-AF65-F5344CB8AC3E}">
        <p14:creationId xmlns:p14="http://schemas.microsoft.com/office/powerpoint/2010/main" val="344328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Упражнения </a:t>
            </a:r>
            <a:r>
              <a:rPr lang="ru-RU" sz="3200" b="1" dirty="0"/>
              <a:t>на восстановление </a:t>
            </a:r>
            <a:r>
              <a:rPr lang="ru-RU" sz="3200" b="1" dirty="0" smtClean="0"/>
              <a:t>стихотворного текста по смыслу и рифме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48044" y="1556792"/>
            <a:ext cx="62203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/>
              <a:t>Замер лес в прозрачной дымке </a:t>
            </a:r>
          </a:p>
          <a:p>
            <a:r>
              <a:rPr lang="ru-RU" sz="3200" b="1" i="1" dirty="0"/>
              <a:t>Дружно лопаются почки </a:t>
            </a:r>
          </a:p>
          <a:p>
            <a:r>
              <a:rPr lang="ru-RU" sz="3200" b="1" i="1" dirty="0"/>
              <a:t>На деревьях тают льдинки </a:t>
            </a:r>
          </a:p>
          <a:p>
            <a:r>
              <a:rPr lang="ru-RU" sz="3200" b="1" i="1" dirty="0"/>
              <a:t>Распускаются листочки </a:t>
            </a:r>
          </a:p>
          <a:p>
            <a:r>
              <a:rPr lang="ru-RU" sz="3200" b="1" i="1" dirty="0"/>
              <a:t>С веток капает капель </a:t>
            </a:r>
          </a:p>
          <a:p>
            <a:r>
              <a:rPr lang="ru-RU" sz="3200" b="1" i="1" dirty="0"/>
              <a:t>На траве роса дрожит </a:t>
            </a:r>
          </a:p>
          <a:p>
            <a:r>
              <a:rPr lang="ru-RU" sz="3200" b="1" i="1" dirty="0"/>
              <a:t>И слышна синицы трель </a:t>
            </a:r>
          </a:p>
          <a:p>
            <a:r>
              <a:rPr lang="ru-RU" sz="3200" b="1" i="1" dirty="0"/>
              <a:t>Лось за радугой бежит </a:t>
            </a:r>
          </a:p>
          <a:p>
            <a:r>
              <a:rPr lang="ru-RU" sz="3200" b="1" i="1" dirty="0" smtClean="0"/>
              <a:t>И </a:t>
            </a:r>
            <a:r>
              <a:rPr lang="ru-RU" sz="3200" b="1" i="1" dirty="0"/>
              <a:t>слышна синицы трель. </a:t>
            </a:r>
          </a:p>
        </p:txBody>
      </p:sp>
    </p:spTree>
    <p:extLst>
      <p:ext uri="{BB962C8B-B14F-4D97-AF65-F5344CB8AC3E}">
        <p14:creationId xmlns:p14="http://schemas.microsoft.com/office/powerpoint/2010/main" val="7515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Упражнения </a:t>
            </a:r>
            <a:r>
              <a:rPr lang="ru-RU" sz="3200" b="1" dirty="0"/>
              <a:t>на восстановление </a:t>
            </a:r>
            <a:r>
              <a:rPr lang="ru-RU" sz="3200" b="1" dirty="0" smtClean="0"/>
              <a:t>стихотворного текста по смыслу и рифме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78511"/>
            <a:ext cx="77768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Март</a:t>
            </a:r>
            <a:r>
              <a:rPr lang="ru-RU" sz="3200" b="1" i="1" dirty="0"/>
              <a:t> </a:t>
            </a:r>
          </a:p>
          <a:p>
            <a:r>
              <a:rPr lang="ru-RU" sz="3200" b="1" i="1" dirty="0"/>
              <a:t>Замер лес в прозрачной дымке, </a:t>
            </a:r>
          </a:p>
          <a:p>
            <a:r>
              <a:rPr lang="ru-RU" sz="3200" b="1" i="1" dirty="0"/>
              <a:t>На деревьях тают льдинки, </a:t>
            </a:r>
          </a:p>
          <a:p>
            <a:r>
              <a:rPr lang="ru-RU" sz="3200" b="1" i="1" dirty="0"/>
              <a:t>С веток капает капель</a:t>
            </a:r>
            <a:r>
              <a:rPr lang="ru-RU" sz="3200" b="1" i="1" dirty="0" smtClean="0"/>
              <a:t>,</a:t>
            </a:r>
          </a:p>
          <a:p>
            <a:r>
              <a:rPr lang="ru-RU" sz="3200" b="1" i="1" dirty="0" smtClean="0"/>
              <a:t> И слышна синицы трель.</a:t>
            </a:r>
            <a:endParaRPr lang="ru-RU" sz="32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3967306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Май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>Дружно </a:t>
            </a:r>
            <a:r>
              <a:rPr lang="ru-RU" sz="3200" b="1" i="1" dirty="0"/>
              <a:t>лопаются почки, </a:t>
            </a:r>
          </a:p>
          <a:p>
            <a:r>
              <a:rPr lang="ru-RU" sz="3200" b="1" i="1" dirty="0"/>
              <a:t>Распускаются листочки, </a:t>
            </a:r>
          </a:p>
          <a:p>
            <a:r>
              <a:rPr lang="ru-RU" sz="3200" b="1" i="1" dirty="0"/>
              <a:t>На траве роса дрожит, </a:t>
            </a:r>
          </a:p>
          <a:p>
            <a:r>
              <a:rPr lang="ru-RU" sz="3200" b="1" i="1" dirty="0"/>
              <a:t>Лось за радугой бежит. </a:t>
            </a:r>
          </a:p>
        </p:txBody>
      </p:sp>
    </p:spTree>
    <p:extLst>
      <p:ext uri="{BB962C8B-B14F-4D97-AF65-F5344CB8AC3E}">
        <p14:creationId xmlns:p14="http://schemas.microsoft.com/office/powerpoint/2010/main" val="403547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Упражнения </a:t>
            </a:r>
            <a:r>
              <a:rPr lang="ru-RU" sz="3200" b="1" dirty="0"/>
              <a:t>на восстановление в тексте слов одной и той же части речи с </a:t>
            </a:r>
            <a:r>
              <a:rPr lang="ru-RU" sz="3200" b="1" dirty="0" smtClean="0"/>
              <a:t>использованием справочного материала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31391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Упражнения </a:t>
            </a:r>
            <a:r>
              <a:rPr lang="ru-RU" sz="3200" b="1" dirty="0"/>
              <a:t>на восстановление в тексте слов одной и той же части речи с </a:t>
            </a:r>
            <a:r>
              <a:rPr lang="ru-RU" sz="3200" b="1" dirty="0" smtClean="0"/>
              <a:t>использованием справочного материала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700808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Бабочек недаром называют живыми цветами.</a:t>
            </a:r>
          </a:p>
          <a:p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Их яркие крылья покрыты чешуйками, которые образуют чудесные узоры.</a:t>
            </a:r>
          </a:p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Бабочка-адмирал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получила своё название от рисунка на крыльях.</a:t>
            </a:r>
          </a:p>
          <a:p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Её легко узнать по чёрной окраске крылышек с красными полосами и белыми пятнами.</a:t>
            </a:r>
          </a:p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старину адмиралы носили через плечо красную шёлковую ленту.</a:t>
            </a:r>
          </a:p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За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сходство полос на крыльях с адмиральской лентой бабочка и получила своё название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08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Упражнения </a:t>
            </a:r>
            <a:r>
              <a:rPr lang="ru-RU" sz="3200" b="1" dirty="0"/>
              <a:t>на восстановление </a:t>
            </a:r>
            <a:r>
              <a:rPr lang="ru-RU" sz="3200" b="1" dirty="0" smtClean="0"/>
              <a:t>текста </a:t>
            </a:r>
            <a:br>
              <a:rPr lang="ru-RU" sz="3200" b="1" dirty="0" smtClean="0"/>
            </a:br>
            <a:r>
              <a:rPr lang="ru-RU" sz="3200" b="1" dirty="0" smtClean="0"/>
              <a:t>по количеству орфограмм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20062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Упражнения </a:t>
            </a:r>
            <a:r>
              <a:rPr lang="ru-RU" sz="3200" b="1" dirty="0"/>
              <a:t>на восстановление </a:t>
            </a:r>
            <a:r>
              <a:rPr lang="ru-RU" sz="3200" b="1" dirty="0" smtClean="0"/>
              <a:t>текста </a:t>
            </a:r>
            <a:br>
              <a:rPr lang="ru-RU" sz="3200" b="1" dirty="0" smtClean="0"/>
            </a:br>
            <a:r>
              <a:rPr lang="ru-RU" sz="3200" b="1" dirty="0" smtClean="0"/>
              <a:t>по количеству орфограмм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552705"/>
            <a:ext cx="83529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Муравьи общаются друг с другом с помощью запахов.</a:t>
            </a:r>
          </a:p>
          <a:p>
            <a:r>
              <a:rPr lang="ru-RU" sz="2800" b="1" i="1" dirty="0" smtClean="0"/>
              <a:t>Особые </a:t>
            </a:r>
            <a:r>
              <a:rPr lang="ru-RU" sz="2800" b="1" i="1" dirty="0"/>
              <a:t>органы на теле муравья </a:t>
            </a:r>
            <a:r>
              <a:rPr lang="ru-RU" sz="2800" b="1" i="1" dirty="0" smtClean="0"/>
              <a:t>выделяют </a:t>
            </a:r>
            <a:r>
              <a:rPr lang="ru-RU" sz="2800" b="1" i="1" dirty="0"/>
              <a:t>пахучие вещества.</a:t>
            </a:r>
          </a:p>
          <a:p>
            <a:r>
              <a:rPr lang="ru-RU" sz="2800" b="1" i="1" dirty="0"/>
              <a:t>Найдя пищу, муравей на обратном пути метит дорогу следовым запахом.</a:t>
            </a:r>
          </a:p>
          <a:p>
            <a:r>
              <a:rPr lang="ru-RU" sz="2800" b="1" i="1" dirty="0" smtClean="0"/>
              <a:t>По </a:t>
            </a:r>
            <a:r>
              <a:rPr lang="ru-RU" sz="2800" b="1" i="1" dirty="0"/>
              <a:t>нему другие муравьи </a:t>
            </a:r>
            <a:r>
              <a:rPr lang="ru-RU" sz="2800" b="1" i="1" dirty="0" smtClean="0"/>
              <a:t>находят </a:t>
            </a:r>
            <a:r>
              <a:rPr lang="ru-RU" sz="2800" b="1" i="1" dirty="0"/>
              <a:t>эту же еду</a:t>
            </a:r>
            <a:r>
              <a:rPr lang="ru-RU" sz="2800" b="1" i="1" dirty="0" smtClean="0"/>
              <a:t>.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79163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Работа с частью текста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i="1" dirty="0" smtClean="0"/>
              <a:t>	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94311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Лингвистическая и коммуникативная компетентность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700" dirty="0"/>
              <a:t>осуществление учебного сотрудничества</a:t>
            </a:r>
            <a:r>
              <a:rPr lang="ru-RU" sz="2700" dirty="0" smtClean="0"/>
              <a:t>;</a:t>
            </a:r>
          </a:p>
          <a:p>
            <a:pPr algn="just"/>
            <a:r>
              <a:rPr lang="ru-RU" sz="2700" dirty="0" smtClean="0"/>
              <a:t>умение </a:t>
            </a:r>
            <a:r>
              <a:rPr lang="ru-RU" sz="2700" dirty="0"/>
              <a:t>полно и точно выражать свои мысли в соответствии с задачами и условиями коммуникации; </a:t>
            </a:r>
            <a:endParaRPr lang="ru-RU" sz="2700" dirty="0" smtClean="0"/>
          </a:p>
          <a:p>
            <a:pPr algn="just"/>
            <a:r>
              <a:rPr lang="ru-RU" sz="2700" dirty="0" smtClean="0"/>
              <a:t>владение </a:t>
            </a:r>
            <a:r>
              <a:rPr lang="ru-RU" sz="2700" dirty="0"/>
              <a:t>монологической и диалогической формами речи в соответствии с нормами родного языка, современных средств коммуникации</a:t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410019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43528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Требования к работе с текстами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а</a:t>
            </a:r>
            <a:r>
              <a:rPr lang="ru-RU" dirty="0"/>
              <a:t>) обеспечение </a:t>
            </a:r>
            <a:r>
              <a:rPr lang="ru-RU" dirty="0" err="1"/>
              <a:t>воспитывающе</a:t>
            </a:r>
            <a:r>
              <a:rPr lang="ru-RU" dirty="0"/>
              <a:t>-познавательного характера используемых на уроке текстов; </a:t>
            </a:r>
          </a:p>
          <a:p>
            <a:r>
              <a:rPr lang="ru-RU" dirty="0"/>
              <a:t>б) предъявление учащимся текста в незавершенном виде, без сформулированного к нему задания; </a:t>
            </a:r>
          </a:p>
          <a:p>
            <a:r>
              <a:rPr lang="ru-RU" dirty="0"/>
              <a:t>в) самостоятельное формулирование </a:t>
            </a:r>
            <a:r>
              <a:rPr lang="ru-RU" i="1" dirty="0"/>
              <a:t>учащимися </a:t>
            </a:r>
            <a:r>
              <a:rPr lang="ru-RU" dirty="0"/>
              <a:t>задания по восстановлению или составлению текста и работа с ним; </a:t>
            </a:r>
          </a:p>
          <a:p>
            <a:r>
              <a:rPr lang="ru-RU" dirty="0"/>
              <a:t>г) выполнение школьниками дополнительных заданий поискового характера из разных разделов русского языка, составленных на материале написанного текста в нетрадиционной форме</a:t>
            </a:r>
          </a:p>
        </p:txBody>
      </p:sp>
    </p:spTree>
    <p:extLst>
      <p:ext uri="{BB962C8B-B14F-4D97-AF65-F5344CB8AC3E}">
        <p14:creationId xmlns:p14="http://schemas.microsoft.com/office/powerpoint/2010/main" val="212584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Незаконченный текст с пропущенными словами, словосочетаниями, предложениями, абзацами</a:t>
            </a:r>
          </a:p>
          <a:p>
            <a:r>
              <a:rPr lang="ru-RU" dirty="0" smtClean="0"/>
              <a:t>Деформированный текст с переставленными предложениями, частями…</a:t>
            </a:r>
          </a:p>
          <a:p>
            <a:r>
              <a:rPr lang="ru-RU" dirty="0" smtClean="0"/>
              <a:t>Текст с введёнными в него словами…, которые подлежат исключению</a:t>
            </a:r>
          </a:p>
          <a:p>
            <a:r>
              <a:rPr lang="ru-RU" dirty="0" smtClean="0"/>
              <a:t>Текст, который следует дополнить определёнными языковыми категориями…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46856" y="-182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70C0"/>
                </a:solidFill>
              </a:rPr>
              <a:t>Текстовая заготовка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245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-182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Пример «исходного» материала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12474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/>
              <a:t>Рыбка во льду.</a:t>
            </a:r>
          </a:p>
          <a:p>
            <a:pPr marL="0" indent="0" algn="just">
              <a:buNone/>
            </a:pPr>
            <a:r>
              <a:rPr lang="ru-RU" dirty="0" smtClean="0"/>
              <a:t>	На </a:t>
            </a:r>
            <a:r>
              <a:rPr lang="ru-RU" b="1" i="1" dirty="0" err="1" smtClean="0"/>
              <a:t>бб</a:t>
            </a:r>
            <a:r>
              <a:rPr lang="ru-RU" dirty="0" smtClean="0"/>
              <a:t> живёт удивительная рыбка. Четыре </a:t>
            </a:r>
            <a:r>
              <a:rPr lang="ru-RU" b="1" i="1" dirty="0" err="1" smtClean="0"/>
              <a:t>нбг</a:t>
            </a:r>
            <a:r>
              <a:rPr lang="ru-RU" dirty="0" smtClean="0"/>
              <a:t> в году она плавает в ледяной воде северных озёр. А потом на </a:t>
            </a:r>
            <a:r>
              <a:rPr lang="ru-RU" b="1" i="1" dirty="0" smtClean="0"/>
              <a:t>ь</a:t>
            </a:r>
            <a:r>
              <a:rPr lang="ru-RU" dirty="0" smtClean="0"/>
              <a:t> месяцев вмерзает в озёрный лёд. Летом </a:t>
            </a:r>
            <a:r>
              <a:rPr lang="ru-RU" b="1" i="1" dirty="0" err="1" smtClean="0"/>
              <a:t>пс</a:t>
            </a:r>
            <a:r>
              <a:rPr lang="ru-RU" dirty="0" smtClean="0"/>
              <a:t> тает. Рыбка </a:t>
            </a:r>
            <a:r>
              <a:rPr lang="ru-RU" b="1" i="1" dirty="0" err="1" smtClean="0"/>
              <a:t>жи</a:t>
            </a:r>
            <a:r>
              <a:rPr lang="ru-RU" b="1" i="1" dirty="0" smtClean="0"/>
              <a:t>-ши</a:t>
            </a:r>
            <a:r>
              <a:rPr lang="ru-RU" dirty="0" smtClean="0"/>
              <a:t> и опять плавает.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i="1" dirty="0" smtClean="0"/>
              <a:t>Справка: </a:t>
            </a:r>
            <a:r>
              <a:rPr lang="ru-RU" b="1" i="1" dirty="0" smtClean="0">
                <a:solidFill>
                  <a:srgbClr val="C00000"/>
                </a:solidFill>
              </a:rPr>
              <a:t>лёд, оживает, месяца, Чукотке, восемь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73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5205"/>
          <a:stretch/>
        </p:blipFill>
        <p:spPr bwMode="auto">
          <a:xfrm>
            <a:off x="3491880" y="1484784"/>
            <a:ext cx="2911005" cy="316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46856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70C0"/>
                </a:solidFill>
              </a:rPr>
              <a:t>Примеры нестандартной записи 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справочного материала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584" y="5301208"/>
            <a:ext cx="5169591" cy="656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34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Упражнения </a:t>
            </a:r>
            <a:r>
              <a:rPr lang="ru-RU" sz="3200" b="1" dirty="0"/>
              <a:t>на восстановление </a:t>
            </a:r>
            <a:r>
              <a:rPr lang="ru-RU" sz="3200" b="1" dirty="0" smtClean="0"/>
              <a:t>текста </a:t>
            </a:r>
            <a:br>
              <a:rPr lang="ru-RU" sz="3200" b="1" dirty="0" smtClean="0"/>
            </a:br>
            <a:r>
              <a:rPr lang="ru-RU" sz="3200" b="1" dirty="0" smtClean="0"/>
              <a:t>по смыслу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33556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Упражнения </a:t>
            </a:r>
            <a:r>
              <a:rPr lang="ru-RU" sz="3200" b="1" dirty="0"/>
              <a:t>на восстановление </a:t>
            </a:r>
            <a:r>
              <a:rPr lang="ru-RU" sz="3200" b="1" dirty="0" smtClean="0"/>
              <a:t>текста </a:t>
            </a:r>
            <a:br>
              <a:rPr lang="ru-RU" sz="3200" b="1" dirty="0" smtClean="0"/>
            </a:br>
            <a:r>
              <a:rPr lang="ru-RU" sz="3200" b="1" dirty="0" smtClean="0"/>
              <a:t>по смыслу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339002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Незаметно подкралась </a:t>
            </a:r>
            <a:r>
              <a:rPr lang="ru-RU" sz="2800" b="1" i="1" dirty="0" smtClean="0"/>
              <a:t>осень</a:t>
            </a:r>
            <a:r>
              <a:rPr lang="ru-RU" sz="2800" b="1" i="1" dirty="0"/>
              <a:t>.</a:t>
            </a:r>
            <a:br>
              <a:rPr lang="ru-RU" sz="2800" b="1" i="1" dirty="0"/>
            </a:br>
            <a:r>
              <a:rPr lang="ru-RU" sz="2800" b="1" i="1" dirty="0"/>
              <a:t>Первыми подняли тревогу ласточки. </a:t>
            </a:r>
            <a:endParaRPr lang="ru-RU" sz="2800" b="1" i="1" dirty="0" smtClean="0"/>
          </a:p>
          <a:p>
            <a:r>
              <a:rPr lang="ru-RU" sz="2800" b="1" i="1" dirty="0"/>
              <a:t>Они </a:t>
            </a:r>
            <a:r>
              <a:rPr lang="ru-RU" sz="2800" b="1" i="1" dirty="0" smtClean="0"/>
              <a:t>почувствовали </a:t>
            </a:r>
            <a:r>
              <a:rPr lang="ru-RU" sz="2800" b="1" i="1" dirty="0"/>
              <a:t>приближение </a:t>
            </a:r>
            <a:r>
              <a:rPr lang="ru-RU" sz="2800" b="1" i="1" dirty="0" smtClean="0"/>
              <a:t>холодов. </a:t>
            </a:r>
            <a:br>
              <a:rPr lang="ru-RU" sz="2800" b="1" i="1" dirty="0" smtClean="0"/>
            </a:br>
            <a:r>
              <a:rPr lang="ru-RU" sz="2800" b="1" i="1" dirty="0" smtClean="0"/>
              <a:t>Птицы стали собираться </a:t>
            </a:r>
            <a:r>
              <a:rPr lang="ru-RU" sz="2800" b="1" i="1" dirty="0"/>
              <a:t>в дальнюю дорогу.</a:t>
            </a:r>
            <a:br>
              <a:rPr lang="ru-RU" sz="2800" b="1" i="1" dirty="0"/>
            </a:br>
            <a:r>
              <a:rPr lang="ru-RU" sz="2800" b="1" i="1" dirty="0"/>
              <a:t>Потянулись с севера на юг длинные вереницы</a:t>
            </a:r>
            <a:br>
              <a:rPr lang="ru-RU" sz="2800" b="1" i="1" dirty="0"/>
            </a:br>
            <a:r>
              <a:rPr lang="ru-RU" sz="2800" b="1" i="1" dirty="0"/>
              <a:t>журавлей, уток, гусей.</a:t>
            </a:r>
            <a:br>
              <a:rPr lang="ru-RU" sz="2800" b="1" i="1" dirty="0"/>
            </a:br>
            <a:r>
              <a:rPr lang="ru-RU" sz="2800" b="1" i="1" dirty="0"/>
              <a:t/>
            </a:r>
            <a:br>
              <a:rPr lang="ru-RU" sz="2800" b="1" i="1" dirty="0"/>
            </a:br>
            <a:r>
              <a:rPr lang="ru-RU" sz="2800" b="1" i="1" dirty="0"/>
              <a:t/>
            </a:r>
            <a:br>
              <a:rPr lang="ru-RU" sz="2800" b="1" i="1" dirty="0"/>
            </a:b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176320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Упражнения </a:t>
            </a:r>
            <a:r>
              <a:rPr lang="ru-RU" sz="3200" b="1" dirty="0"/>
              <a:t>на восстановление </a:t>
            </a:r>
            <a:r>
              <a:rPr lang="ru-RU" sz="3200" b="1" dirty="0" smtClean="0"/>
              <a:t>стихотворного текста по смыслу и рифме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1628800"/>
            <a:ext cx="50405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/>
              <a:t>Под крымское солнце </a:t>
            </a:r>
          </a:p>
          <a:p>
            <a:r>
              <a:rPr lang="ru-RU" sz="3200" b="1" i="1" dirty="0"/>
              <a:t>На </a:t>
            </a:r>
            <a:r>
              <a:rPr lang="ru-RU" sz="3200" b="1" i="1" dirty="0" smtClean="0"/>
              <a:t>(Ч, ч) </a:t>
            </a:r>
            <a:r>
              <a:rPr lang="ru-RU" sz="3200" b="1" i="1" dirty="0" err="1" smtClean="0"/>
              <a:t>ёрное</a:t>
            </a:r>
            <a:r>
              <a:rPr lang="ru-RU" sz="3200" b="1" i="1" dirty="0" smtClean="0"/>
              <a:t> </a:t>
            </a:r>
            <a:r>
              <a:rPr lang="ru-RU" sz="3200" b="1" i="1" dirty="0"/>
              <a:t>море </a:t>
            </a:r>
          </a:p>
          <a:p>
            <a:r>
              <a:rPr lang="ru-RU" sz="3200" b="1" i="1" dirty="0"/>
              <a:t>Ребята приехали </a:t>
            </a:r>
          </a:p>
          <a:p>
            <a:r>
              <a:rPr lang="ru-RU" sz="3200" b="1" i="1" dirty="0"/>
              <a:t>С </a:t>
            </a:r>
            <a:r>
              <a:rPr lang="ru-RU" sz="3200" b="1" i="1" dirty="0" smtClean="0"/>
              <a:t>(Б, б) </a:t>
            </a:r>
            <a:r>
              <a:rPr lang="ru-RU" sz="3200" b="1" i="1" dirty="0" err="1" smtClean="0"/>
              <a:t>елого</a:t>
            </a:r>
            <a:r>
              <a:rPr lang="ru-RU" sz="3200" b="1" i="1" dirty="0" smtClean="0"/>
              <a:t> </a:t>
            </a:r>
            <a:r>
              <a:rPr lang="ru-RU" sz="3200" b="1" i="1" dirty="0"/>
              <a:t>моря. </a:t>
            </a:r>
          </a:p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Приехали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 …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  </a:t>
            </a:r>
          </a:p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  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… 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 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моря, 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Уехали  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(Ч, ч) </a:t>
            </a:r>
            <a:r>
              <a:rPr lang="ru-RU" sz="3200" b="1" i="1" dirty="0" err="1" smtClean="0">
                <a:solidFill>
                  <a:schemeClr val="accent2">
                    <a:lumMod val="50000"/>
                  </a:schemeClr>
                </a:solidFill>
              </a:rPr>
              <a:t>ёрного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моря. </a:t>
            </a:r>
          </a:p>
        </p:txBody>
      </p:sp>
    </p:spTree>
    <p:extLst>
      <p:ext uri="{BB962C8B-B14F-4D97-AF65-F5344CB8AC3E}">
        <p14:creationId xmlns:p14="http://schemas.microsoft.com/office/powerpoint/2010/main" val="385164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392</Words>
  <Application>Microsoft Office PowerPoint</Application>
  <PresentationFormat>Экран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"Формирование лингвистической и коммуникативной компетенции младших школьников  при работе с текстовыми упражнениями  в начальных классах"</vt:lpstr>
      <vt:lpstr>Лингвистическая и коммуникативная компетентность</vt:lpstr>
      <vt:lpstr>Требования к работе с текстами</vt:lpstr>
      <vt:lpstr>Презентация PowerPoint</vt:lpstr>
      <vt:lpstr>Пример «исходного» материала</vt:lpstr>
      <vt:lpstr>Презентация PowerPoint</vt:lpstr>
      <vt:lpstr>Упражнения на восстановление текста  по смыслу</vt:lpstr>
      <vt:lpstr>Упражнения на восстановление текста  по смыслу</vt:lpstr>
      <vt:lpstr>Упражнения на восстановление стихотворного текста по смыслу и рифме</vt:lpstr>
      <vt:lpstr>Упражнения на восстановление стихотворного текста по смыслу и рифме</vt:lpstr>
      <vt:lpstr>Упражнения на восстановление стихотворного текста по смыслу и рифме</vt:lpstr>
      <vt:lpstr>Упражнения на восстановление стихотворного текста по смыслу и рифме</vt:lpstr>
      <vt:lpstr>Упражнения на восстановление в тексте слов одной и той же части речи с использованием справочного материала</vt:lpstr>
      <vt:lpstr>Упражнения на восстановление в тексте слов одной и той же части речи с использованием справочного материала</vt:lpstr>
      <vt:lpstr>Упражнения на восстановление текста  по количеству орфограмм</vt:lpstr>
      <vt:lpstr>Упражнения на восстановление текста  по количеству орфограмм</vt:lpstr>
      <vt:lpstr>Работа с частью текста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"Формирование лингвистической и коммуникативной компетенции младших школьников  при работе с текстовыми упражнениями в 3-4-х классах"</dc:title>
  <dc:creator>Таисия</dc:creator>
  <cp:lastModifiedBy>Учитель</cp:lastModifiedBy>
  <cp:revision>27</cp:revision>
  <dcterms:created xsi:type="dcterms:W3CDTF">2016-04-19T20:27:04Z</dcterms:created>
  <dcterms:modified xsi:type="dcterms:W3CDTF">2018-02-19T07:55:08Z</dcterms:modified>
</cp:coreProperties>
</file>