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1" r:id="rId2"/>
    <p:sldId id="259" r:id="rId3"/>
    <p:sldId id="262" r:id="rId4"/>
    <p:sldId id="263" r:id="rId5"/>
    <p:sldId id="260" r:id="rId6"/>
    <p:sldId id="265" r:id="rId7"/>
    <p:sldId id="266" r:id="rId8"/>
    <p:sldId id="256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24" autoAdjust="0"/>
  </p:normalViewPr>
  <p:slideViewPr>
    <p:cSldViewPr>
      <p:cViewPr varScale="1">
        <p:scale>
          <a:sx n="50" d="100"/>
          <a:sy n="50" d="100"/>
        </p:scale>
        <p:origin x="-91" y="-3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3AF1565-34B2-42F6-9CDA-5CFA14A30D10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BFF913-5289-4149-AFB6-3F4421E7BE4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530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8FFF59-4BA6-41E0-911E-FEC6CE94545B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797B2-4CC1-4CB3-904A-6AEF627BC0A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943DD4-40C2-4097-9CA2-F51A6193F87A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72369-970B-49C9-9976-7281D637AC6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6DC50-12DC-44D0-AFAE-A1D8EC05701C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76E8-CE1E-479D-86B1-A9C67F6899E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E1D206-F383-4099-93D4-C1A0DCE00CE2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A238-0284-47F3-9B7B-4C4E7B58915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35C5C7-80BD-424A-9AB2-012CBCE169CB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84754-3C2A-4C57-B94C-E52F99E5318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33BF7D-DDE6-4001-A0D0-4CBCF804B0F7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CD834-1339-468B-9F9B-97EFFCC8F79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F113F-BD8D-424A-A2F4-2F1C2FE24BBE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A1A0-D383-46F9-B1BE-047DBFEE52F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358EA-B760-4EFA-96F0-19A973E2FC17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7E941-BE66-4525-A9F4-7DE71707D61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A79602-96CE-4FB3-B407-63CEDB1D25D6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289FF-811A-4584-BA42-BF72C948EE6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B8728D-F97A-4A1F-8742-165FFB8C96D2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FEB1D-F744-42DE-AC0C-01E4DB99B40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B6A204FA-4667-4FE2-AE64-4AE96E861898}" type="datetimeFigureOut">
              <a:rPr lang="ru-RU"/>
              <a:pPr/>
              <a:t>09.11.2017</a:t>
            </a:fld>
            <a:endParaRPr lang="ru-RU" alt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CDEB2F1-EBDE-4154-97F5-B3D9FC36124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42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35975" cy="3943350"/>
          </a:xfrm>
        </p:spPr>
        <p:txBody>
          <a:bodyPr/>
          <a:lstStyle/>
          <a:p>
            <a:pPr algn="ctr"/>
            <a:r>
              <a:rPr lang="ru-RU" b="1"/>
              <a:t/>
            </a:r>
            <a:br>
              <a:rPr lang="ru-RU" b="1"/>
            </a:br>
            <a:r>
              <a:rPr lang="ru-RU" b="1"/>
              <a:t>Интеллектуально – творческое  развитие детей младшего школьного возраста</a:t>
            </a:r>
            <a:br>
              <a:rPr lang="ru-RU" b="1"/>
            </a:br>
            <a:endParaRPr lang="ru-RU" b="1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692275" y="4149725"/>
            <a:ext cx="766762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800" b="1">
                <a:latin typeface="Garamond" pitchFamily="18" charset="0"/>
              </a:rPr>
              <a:t>Подготовили:    </a:t>
            </a:r>
          </a:p>
          <a:p>
            <a:pPr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800" b="1">
                <a:latin typeface="Garamond" pitchFamily="18" charset="0"/>
              </a:rPr>
              <a:t>Карпова И.Н., учитель начальных классов</a:t>
            </a:r>
          </a:p>
          <a:p>
            <a:pPr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800" b="1">
                <a:latin typeface="Garamond" pitchFamily="18" charset="0"/>
              </a:rPr>
              <a:t>Григорьева И.А., учитель начальных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557338"/>
            <a:ext cx="7991475" cy="2808287"/>
          </a:xfrm>
        </p:spPr>
        <p:txBody>
          <a:bodyPr anchor="ctr"/>
          <a:lstStyle/>
          <a:p>
            <a:r>
              <a:rPr lang="ru-RU" sz="4300" b="1"/>
              <a:t>Интеллект – </a:t>
            </a:r>
            <a:r>
              <a:rPr lang="ru-RU" sz="4300" b="1">
                <a:solidFill>
                  <a:schemeClr val="tx1"/>
                </a:solidFill>
              </a:rPr>
              <a:t>это совокупность качеств индивида, которая обеспечивает мыслительную деятельность человека.</a:t>
            </a:r>
          </a:p>
        </p:txBody>
      </p:sp>
      <p:sp>
        <p:nvSpPr>
          <p:cNvPr id="13314" name="Объект 2"/>
          <p:cNvSpPr>
            <a:spLocks noGrp="1"/>
          </p:cNvSpPr>
          <p:nvPr>
            <p:ph idx="4294967295"/>
          </p:nvPr>
        </p:nvSpPr>
        <p:spPr>
          <a:xfrm>
            <a:off x="395288" y="1052513"/>
            <a:ext cx="8229600" cy="453072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>
                <a:solidFill>
                  <a:schemeClr val="tx2"/>
                </a:solidFill>
                <a:latin typeface="Garamond" pitchFamily="18" charset="0"/>
              </a:rPr>
              <a:t>Интеллект</a:t>
            </a:r>
            <a:r>
              <a:rPr lang="ru-RU" b="1">
                <a:latin typeface="Garamond" pitchFamily="18" charset="0"/>
              </a:rPr>
              <a:t> – интегрированная система познавательных процессов (Б.Г.Ананьев) </a:t>
            </a:r>
          </a:p>
          <a:p>
            <a:r>
              <a:rPr lang="ru-RU" b="1">
                <a:solidFill>
                  <a:schemeClr val="tx2"/>
                </a:solidFill>
                <a:latin typeface="Garamond" pitchFamily="18" charset="0"/>
              </a:rPr>
              <a:t>Интеллект</a:t>
            </a:r>
            <a:r>
              <a:rPr lang="ru-RU" b="1">
                <a:latin typeface="Garamond" pitchFamily="18" charset="0"/>
              </a:rPr>
              <a:t> - общая познавательная способность, определяющая готовность человека к усвоению и использованию знаний и опыта, а также к разумному поведению в проблемных ситуациях. (И.А. Домашенко</a:t>
            </a:r>
            <a:r>
              <a:rPr lang="ru-RU">
                <a:latin typeface="Garamond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endParaRPr lang="ru-RU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14" grpId="0"/>
      <p:bldP spid="133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95288" y="1189038"/>
            <a:ext cx="851535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latin typeface="Garamond" pitchFamily="18" charset="0"/>
              </a:rPr>
              <a:t>- эрудиция; </a:t>
            </a:r>
          </a:p>
          <a:p>
            <a:r>
              <a:rPr lang="ru-RU" sz="3200" b="1">
                <a:latin typeface="Garamond" pitchFamily="18" charset="0"/>
              </a:rPr>
              <a:t>- способность к мыслительным операциям; </a:t>
            </a:r>
          </a:p>
          <a:p>
            <a:r>
              <a:rPr lang="ru-RU" sz="3200" b="1">
                <a:latin typeface="Garamond" pitchFamily="18" charset="0"/>
              </a:rPr>
              <a:t>- способность к логическому мышлению, умению устанавливать причинно-следственные связи в окружающем мире; </a:t>
            </a:r>
          </a:p>
          <a:p>
            <a:r>
              <a:rPr lang="ru-RU" sz="3200" b="1">
                <a:latin typeface="Garamond" pitchFamily="18" charset="0"/>
              </a:rPr>
              <a:t>- внимание, память, наблюдательность, сообразительность, различные виды мышления: наглядно-действенное, наглядно-образное, словесно-логическое, речь.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Качества: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95288" y="1196975"/>
            <a:ext cx="8424862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latin typeface="Garamond" pitchFamily="18" charset="0"/>
              </a:rPr>
              <a:t>-  самостоятельность мышления,</a:t>
            </a:r>
          </a:p>
          <a:p>
            <a:r>
              <a:rPr lang="ru-RU" sz="3200" b="1">
                <a:latin typeface="Garamond" pitchFamily="18" charset="0"/>
              </a:rPr>
              <a:t>-  быстрота и прочность усвоения учебного материала,</a:t>
            </a:r>
          </a:p>
          <a:p>
            <a:r>
              <a:rPr lang="ru-RU" sz="3200" b="1">
                <a:latin typeface="Garamond" pitchFamily="18" charset="0"/>
              </a:rPr>
              <a:t>-  быстрота ориентировки при решении нестандартных задач, </a:t>
            </a:r>
          </a:p>
          <a:p>
            <a:r>
              <a:rPr lang="ru-RU" sz="3200" b="1">
                <a:latin typeface="Garamond" pitchFamily="18" charset="0"/>
              </a:rPr>
              <a:t>-  умение отличить существенное от несущественного,</a:t>
            </a:r>
          </a:p>
          <a:p>
            <a:r>
              <a:rPr lang="ru-RU" sz="3200" b="1">
                <a:latin typeface="Garamond" pitchFamily="18" charset="0"/>
              </a:rPr>
              <a:t>-  различный уровень аналитико-синтетической деятельности, </a:t>
            </a:r>
          </a:p>
          <a:p>
            <a:r>
              <a:rPr lang="ru-RU" sz="3200" b="1">
                <a:latin typeface="Garamond" pitchFamily="18" charset="0"/>
              </a:rPr>
              <a:t>-  критичность ума.</a:t>
            </a:r>
          </a:p>
          <a:p>
            <a:pPr eaLnBrk="0" hangingPunct="0"/>
            <a:endParaRPr lang="ru-RU" sz="3200" b="1">
              <a:latin typeface="Garamond" pitchFamily="18" charset="0"/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Критерии: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/>
              <a:t/>
            </a:r>
            <a:br>
              <a:rPr lang="ru-RU" sz="4000" b="1"/>
            </a:br>
            <a:r>
              <a:rPr lang="ru-RU" sz="4000" b="1"/>
              <a:t>Интеллектуально – творческое  развитие детей младшего школьного возраста</a:t>
            </a:r>
            <a:r>
              <a:rPr lang="ru-RU" sz="3800" b="1"/>
              <a:t/>
            </a:r>
            <a:br>
              <a:rPr lang="ru-RU" sz="3800" b="1"/>
            </a:br>
            <a:endParaRPr lang="ru-RU" sz="3800" b="1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787900" cy="4530725"/>
          </a:xfrm>
        </p:spPr>
        <p:txBody>
          <a:bodyPr/>
          <a:lstStyle/>
          <a:p>
            <a:endParaRPr lang="ru-RU" sz="2600"/>
          </a:p>
          <a:p>
            <a:endParaRPr lang="ru-RU" sz="2600"/>
          </a:p>
          <a:p>
            <a:endParaRPr lang="ru-RU" sz="2600"/>
          </a:p>
          <a:p>
            <a:endParaRPr lang="ru-RU" sz="2600"/>
          </a:p>
          <a:p>
            <a:pPr algn="ctr">
              <a:buFont typeface="Wingdings" pitchFamily="2" charset="2"/>
              <a:buNone/>
            </a:pPr>
            <a:r>
              <a:rPr lang="ru-RU" sz="3600" b="1">
                <a:latin typeface="Garamond" pitchFamily="18" charset="0"/>
              </a:rPr>
              <a:t>интеллектуальное развитие 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endParaRPr lang="ru-RU" sz="2600"/>
          </a:p>
          <a:p>
            <a:endParaRPr lang="ru-RU" sz="2600"/>
          </a:p>
          <a:p>
            <a:endParaRPr lang="ru-RU" sz="2600"/>
          </a:p>
          <a:p>
            <a:endParaRPr lang="ru-RU" sz="2600"/>
          </a:p>
          <a:p>
            <a:pPr algn="ctr">
              <a:buFont typeface="Wingdings" pitchFamily="2" charset="2"/>
              <a:buNone/>
            </a:pPr>
            <a:r>
              <a:rPr lang="ru-RU" sz="3600" b="1">
                <a:latin typeface="Garamond" pitchFamily="18" charset="0"/>
              </a:rPr>
              <a:t>творческие</a:t>
            </a:r>
          </a:p>
          <a:p>
            <a:pPr algn="ctr">
              <a:buFont typeface="Wingdings" pitchFamily="2" charset="2"/>
              <a:buNone/>
            </a:pPr>
            <a:r>
              <a:rPr lang="ru-RU" sz="3600" b="1">
                <a:latin typeface="Garamond" pitchFamily="18" charset="0"/>
              </a:rPr>
              <a:t>способности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2987675" y="2924175"/>
            <a:ext cx="647700" cy="6492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5364163" y="2924175"/>
            <a:ext cx="647700" cy="6492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 dirty="0"/>
              <a:t/>
            </a:r>
            <a:br>
              <a:rPr lang="ru-RU" sz="3800" b="1" dirty="0"/>
            </a:br>
            <a:r>
              <a:rPr lang="ru-RU" sz="3800" b="1" dirty="0"/>
              <a:t>Творческие способности – </a:t>
            </a:r>
            <a:r>
              <a:rPr lang="ru-RU" sz="3800" b="1" dirty="0">
                <a:solidFill>
                  <a:schemeClr val="tx1"/>
                </a:solidFill>
              </a:rPr>
              <a:t>это индивидуальные </a:t>
            </a:r>
            <a:r>
              <a:rPr lang="ru-RU" sz="3800" b="1">
                <a:solidFill>
                  <a:schemeClr val="tx1"/>
                </a:solidFill>
              </a:rPr>
              <a:t>особенности </a:t>
            </a:r>
            <a:r>
              <a:rPr lang="ru-RU" sz="3800" b="1" smtClean="0">
                <a:solidFill>
                  <a:schemeClr val="tx1"/>
                </a:solidFill>
              </a:rPr>
              <a:t>качеств </a:t>
            </a:r>
            <a:r>
              <a:rPr lang="ru-RU" sz="3800" b="1" dirty="0">
                <a:solidFill>
                  <a:schemeClr val="tx1"/>
                </a:solidFill>
              </a:rPr>
              <a:t>человека, которые определяют успешность выполнения им творческой деятельности различного рода.</a:t>
            </a:r>
            <a:r>
              <a:rPr lang="ru-RU" sz="3800" dirty="0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192"/>
            <a:ext cx="8229600" cy="97373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none" smtClean="0">
                <a:solidFill>
                  <a:schemeClr val="accent2"/>
                </a:solidFill>
                <a:effectLst/>
              </a:rPr>
              <a:t>Компоненты творческих способностей</a:t>
            </a:r>
            <a:r>
              <a:rPr lang="ru-RU" sz="3200" cap="none" smtClean="0">
                <a:effectLst/>
              </a:rPr>
              <a:t>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3600" smtClean="0"/>
              <a:t>Быстрота</a:t>
            </a:r>
          </a:p>
          <a:p>
            <a:r>
              <a:rPr lang="ru-RU" sz="3600" smtClean="0"/>
              <a:t>Гибкость</a:t>
            </a:r>
          </a:p>
          <a:p>
            <a:r>
              <a:rPr lang="ru-RU" sz="3600" smtClean="0"/>
              <a:t>Оригинальность</a:t>
            </a:r>
          </a:p>
          <a:p>
            <a:r>
              <a:rPr lang="ru-RU" sz="3600" smtClean="0"/>
              <a:t>Законченность</a:t>
            </a:r>
          </a:p>
          <a:p>
            <a:r>
              <a:rPr lang="ru-RU" sz="3600" smtClean="0"/>
              <a:t>Творческое воображение</a:t>
            </a:r>
          </a:p>
          <a:p>
            <a:r>
              <a:rPr lang="ru-RU" sz="3600" smtClean="0"/>
              <a:t>Экспериментирование</a:t>
            </a:r>
          </a:p>
          <a:p>
            <a:pPr>
              <a:buFont typeface="Wingdings 2" pitchFamily="18" charset="2"/>
              <a:buNone/>
            </a:pPr>
            <a:endParaRPr lang="ru-RU" sz="3600" smtClean="0"/>
          </a:p>
        </p:txBody>
      </p:sp>
    </p:spTree>
    <p:extLst>
      <p:ext uri="{BB962C8B-B14F-4D97-AF65-F5344CB8AC3E}">
        <p14:creationId xmlns:p14="http://schemas.microsoft.com/office/powerpoint/2010/main" val="308450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81000" y="4853411"/>
            <a:ext cx="8458200" cy="1222375"/>
          </a:xfrm>
          <a:noFill/>
          <a:ln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Интеллектуально-творческое развитие школьников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28638" y="3935413"/>
            <a:ext cx="8013700" cy="914400"/>
          </a:xfrm>
        </p:spPr>
        <p:txBody>
          <a:bodyPr anchor="b">
            <a:normAutofit/>
          </a:bodyPr>
          <a:lstStyle/>
          <a:p>
            <a:pPr marL="0" indent="0">
              <a:buFont typeface="Wingdings" pitchFamily="2" charset="2"/>
              <a:buNone/>
            </a:pPr>
            <a:endParaRPr lang="ru-RU" sz="2000">
              <a:solidFill>
                <a:srgbClr val="3A3A39"/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endParaRPr lang="ru-RU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</TotalTime>
  <Words>133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Край</vt:lpstr>
      <vt:lpstr> Интеллектуально – творческое  развитие детей младшего школьного возраста </vt:lpstr>
      <vt:lpstr>Интеллект – это совокупность качеств индивида, которая обеспечивает мыслительную деятельность человека.</vt:lpstr>
      <vt:lpstr>Качества:</vt:lpstr>
      <vt:lpstr>Критерии:</vt:lpstr>
      <vt:lpstr> Интеллектуально – творческое  развитие детей младшего школьного возраста </vt:lpstr>
      <vt:lpstr> Творческие способности – это индивидуальные особенности качеств человека, которые определяют успешность выполнения им творческой деятельности различного рода. </vt:lpstr>
      <vt:lpstr>Компоненты творческих способностей </vt:lpstr>
      <vt:lpstr>Интеллектуально-творческое развитие школьников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Интеллектуально-творческое развитие школьников</dc:title>
  <dc:creator>Карпова И.Н.</dc:creator>
  <cp:lastModifiedBy>User</cp:lastModifiedBy>
  <cp:revision>7</cp:revision>
  <dcterms:created xsi:type="dcterms:W3CDTF">2017-10-03T04:21:36Z</dcterms:created>
  <dcterms:modified xsi:type="dcterms:W3CDTF">2017-11-09T09:51:34Z</dcterms:modified>
</cp:coreProperties>
</file>