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68" r:id="rId2"/>
    <p:sldId id="283" r:id="rId3"/>
    <p:sldId id="284" r:id="rId4"/>
    <p:sldId id="256" r:id="rId5"/>
    <p:sldId id="259" r:id="rId6"/>
    <p:sldId id="280" r:id="rId7"/>
    <p:sldId id="281" r:id="rId8"/>
    <p:sldId id="262" r:id="rId9"/>
    <p:sldId id="263" r:id="rId10"/>
    <p:sldId id="264" r:id="rId11"/>
    <p:sldId id="282" r:id="rId12"/>
    <p:sldId id="265" r:id="rId13"/>
    <p:sldId id="266" r:id="rId14"/>
    <p:sldId id="267" r:id="rId15"/>
    <p:sldId id="260" r:id="rId16"/>
    <p:sldId id="269" r:id="rId17"/>
    <p:sldId id="273" r:id="rId18"/>
    <p:sldId id="274" r:id="rId19"/>
    <p:sldId id="275" r:id="rId20"/>
    <p:sldId id="279" r:id="rId21"/>
    <p:sldId id="26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iyazyki.prosv.ru/wp-content/uploads/2016/04/essay_scheme.p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484784"/>
            <a:ext cx="6696744" cy="273630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2B2B2B"/>
                </a:solidFill>
                <a:latin typeface="Times New Roman"/>
                <a:ea typeface="Times New Roman"/>
              </a:rPr>
              <a:t>Эффективная модель обучения аргументированному письменному высказыванию. </a:t>
            </a:r>
            <a:r>
              <a:rPr lang="ru-RU" sz="2800" b="1" dirty="0">
                <a:latin typeface="Times New Roman"/>
                <a:ea typeface="Times New Roman"/>
              </a:rPr>
              <a:t> </a:t>
            </a:r>
            <a:r>
              <a:rPr lang="ru-RU" sz="2800" b="1" dirty="0" smtClean="0">
                <a:latin typeface="Times New Roman"/>
                <a:ea typeface="Times New Roman"/>
              </a:rPr>
              <a:t/>
            </a:r>
            <a:br>
              <a:rPr lang="ru-RU" sz="2800" b="1" dirty="0" smtClean="0">
                <a:latin typeface="Times New Roman"/>
                <a:ea typeface="Times New Roman"/>
              </a:rPr>
            </a:br>
            <a:r>
              <a:rPr lang="ru-RU" sz="2800" b="1" dirty="0" smtClean="0">
                <a:latin typeface="Times New Roman"/>
                <a:ea typeface="Times New Roman"/>
              </a:rPr>
              <a:t>Типичные </a:t>
            </a:r>
            <a:r>
              <a:rPr lang="ru-RU" sz="2800" b="1" dirty="0">
                <a:latin typeface="Times New Roman"/>
                <a:ea typeface="Times New Roman"/>
              </a:rPr>
              <a:t>ошибки и как их избежать (</a:t>
            </a:r>
            <a:r>
              <a:rPr lang="ru-RU" sz="2800" b="1" dirty="0" smtClean="0">
                <a:latin typeface="Times New Roman"/>
                <a:ea typeface="Times New Roman"/>
              </a:rPr>
              <a:t>раздел </a:t>
            </a:r>
            <a:r>
              <a:rPr lang="ru-RU" sz="2800" b="1" dirty="0">
                <a:latin typeface="Times New Roman"/>
                <a:ea typeface="Times New Roman"/>
              </a:rPr>
              <a:t>"Письмо</a:t>
            </a:r>
            <a:r>
              <a:rPr lang="ru-RU" sz="2800" b="1" dirty="0" smtClean="0">
                <a:latin typeface="Times New Roman"/>
                <a:ea typeface="Times New Roman"/>
              </a:rPr>
              <a:t>") </a:t>
            </a:r>
            <a:r>
              <a:rPr lang="ru-RU" sz="2800" b="1" dirty="0">
                <a:latin typeface="Times New Roman"/>
                <a:ea typeface="Times New Roman"/>
              </a:rPr>
              <a:t>ЕГЭ по английскому языку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7200" y="4293096"/>
            <a:ext cx="5712179" cy="967526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Правилова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Ольга Анатольевна, учитель английского языка МБОУ Гимназия № 21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85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Тема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632848" cy="395025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de-DE" sz="3200" i="1" dirty="0" err="1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One</a:t>
            </a:r>
            <a:r>
              <a:rPr lang="de-DE" sz="3200" i="1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should</a:t>
            </a:r>
            <a:r>
              <a:rPr lang="de-DE" sz="3200" i="1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read</a:t>
            </a:r>
            <a:r>
              <a:rPr lang="de-DE" sz="3200" i="1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about</a:t>
            </a:r>
            <a:r>
              <a:rPr lang="de-DE" sz="3200" i="1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historical</a:t>
            </a:r>
            <a:r>
              <a:rPr lang="de-DE" sz="3200" i="1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sites</a:t>
            </a:r>
            <a:r>
              <a:rPr lang="de-DE" sz="3200" i="1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before</a:t>
            </a:r>
            <a:r>
              <a:rPr lang="de-DE" sz="3200" i="1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sightseeing</a:t>
            </a:r>
            <a:r>
              <a:rPr lang="de-DE" sz="3200" i="1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.</a:t>
            </a:r>
            <a:endParaRPr lang="ru-RU" sz="3200" i="1" dirty="0" smtClean="0">
              <a:solidFill>
                <a:srgbClr val="000000"/>
              </a:solidFill>
              <a:latin typeface="Times New Roman"/>
              <a:ea typeface="+mj-ea"/>
              <a:cs typeface="+mj-cs"/>
            </a:endParaRPr>
          </a:p>
          <a:p>
            <a:pPr>
              <a:buFont typeface="Wingdings" pitchFamily="2" charset="2"/>
              <a:buChar char="§"/>
            </a:pPr>
            <a:r>
              <a:rPr lang="en-US" sz="3200" i="1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An early choice of a career is the key to success</a:t>
            </a:r>
          </a:p>
          <a:p>
            <a:pPr>
              <a:buFont typeface="Wingdings" pitchFamily="2" charset="2"/>
              <a:buChar char="§"/>
            </a:pPr>
            <a:r>
              <a:rPr lang="de-DE" sz="3200" i="1" dirty="0" smtClean="0">
                <a:solidFill>
                  <a:srgbClr val="000000"/>
                </a:solidFill>
                <a:latin typeface="Times New Roman"/>
              </a:rPr>
              <a:t>Digital </a:t>
            </a:r>
            <a:r>
              <a:rPr lang="de-DE" sz="3200" i="1" dirty="0" err="1" smtClean="0">
                <a:solidFill>
                  <a:srgbClr val="000000"/>
                </a:solidFill>
                <a:latin typeface="Times New Roman"/>
              </a:rPr>
              <a:t>litera</a:t>
            </a:r>
            <a:r>
              <a:rPr lang="en-US" sz="3200" i="1" dirty="0" smtClean="0">
                <a:solidFill>
                  <a:srgbClr val="000000"/>
                </a:solidFill>
                <a:latin typeface="Times New Roman"/>
              </a:rPr>
              <a:t>cy</a:t>
            </a:r>
            <a:r>
              <a:rPr lang="ru-RU" sz="3200" i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200" i="1" dirty="0" smtClean="0">
                <a:solidFill>
                  <a:srgbClr val="000000"/>
                </a:solidFill>
                <a:latin typeface="Times New Roman"/>
              </a:rPr>
              <a:t>is the key to success in any occupation</a:t>
            </a:r>
          </a:p>
          <a:p>
            <a:pPr>
              <a:buFont typeface="Wingdings" pitchFamily="2" charset="2"/>
              <a:buChar char="§"/>
            </a:pPr>
            <a:r>
              <a:rPr lang="en-US" sz="3200" i="1" dirty="0" smtClean="0">
                <a:solidFill>
                  <a:srgbClr val="000000"/>
                </a:solidFill>
                <a:latin typeface="Times New Roman"/>
              </a:rPr>
              <a:t>Friendship is the greatest gift of life</a:t>
            </a:r>
            <a:endParaRPr lang="ru-RU" sz="3200" i="1" dirty="0" smtClean="0">
              <a:solidFill>
                <a:srgbClr val="000000"/>
              </a:solidFill>
              <a:latin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200" i="1" dirty="0" smtClean="0">
                <a:solidFill>
                  <a:srgbClr val="000000"/>
                </a:solidFill>
                <a:latin typeface="Times New Roman"/>
              </a:rPr>
              <a:t>Science is the first thing to be financed in the modern world</a:t>
            </a:r>
            <a:endParaRPr lang="ru-RU" sz="3200" i="1" dirty="0" smtClean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014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Вступление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Modern science helps human progress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that is why it should be financed before other spheres.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Some people believe that friendship is the greatest gift of life. Others don’t think so. Who is right?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670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Аргументация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19257"/>
            <a:ext cx="7200800" cy="36038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 think it is better to read some historical information before visiting historic places. Firstly, you can find a lot of information in the Internet. Secondly, it may help you in your future life.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8453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119257"/>
            <a:ext cx="7056784" cy="36038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New Roman"/>
              </a:rPr>
              <a:t>To sum it up, I want to say that </a:t>
            </a:r>
            <a:r>
              <a:rPr lang="en-US" sz="3600" dirty="0" smtClean="0">
                <a:solidFill>
                  <a:srgbClr val="000000"/>
                </a:solidFill>
                <a:latin typeface="Times New Roman"/>
              </a:rPr>
              <a:t>sightseeing  is wonderful. We should cherish the memories about those nice places we have visited.</a:t>
            </a:r>
          </a:p>
          <a:p>
            <a:r>
              <a:rPr lang="en-US" sz="3600" dirty="0" smtClean="0">
                <a:solidFill>
                  <a:srgbClr val="000000"/>
                </a:solidFill>
                <a:latin typeface="Times New Roman"/>
              </a:rPr>
              <a:t>Everybody must decide if they need information or not.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2922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844824"/>
            <a:ext cx="7416824" cy="43204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Научить </a:t>
            </a:r>
          </a:p>
          <a:p>
            <a:pPr>
              <a:buFont typeface="Courier New" pitchFamily="49" charset="0"/>
              <a:buChar char="o"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понятиям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«мнение», «аргумент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контраргумент», «пример», «вывод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», «стиль» «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критериальное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оценивание»; </a:t>
            </a:r>
          </a:p>
          <a:p>
            <a:pPr>
              <a:buFont typeface="Courier New" pitchFamily="49" charset="0"/>
              <a:buChar char="o"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подбирать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 плану ключевые слова и выражения;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работать с «черновиком» с последующей самопроверкой;</a:t>
            </a:r>
          </a:p>
          <a:p>
            <a:pPr lvl="0">
              <a:buFont typeface="Courier New" pitchFamily="49" charset="0"/>
              <a:buChar char="o"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проверять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свои работы с позиции разных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критериев;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писать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неофициальном и нейтральном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стилях;</a:t>
            </a:r>
          </a:p>
          <a:p>
            <a:pPr lvl="0">
              <a:buFont typeface="Courier New" pitchFamily="49" charset="0"/>
              <a:buChar char="o"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ассчитывать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время и считать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слова.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1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методы: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Перефразирование предложений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Подбор прилагательных и их антонимов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таблиц со структурой эссе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Заполнение ментальных карт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Мозговой штурм, мини-дебаты для сбора материала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Оценивание работ других учащихся, комментирование своих оценок, корректировка</a:t>
            </a:r>
          </a:p>
        </p:txBody>
      </p:sp>
    </p:spTree>
    <p:extLst>
      <p:ext uri="{BB962C8B-B14F-4D97-AF65-F5344CB8AC3E}">
        <p14:creationId xmlns:p14="http://schemas.microsoft.com/office/powerpoint/2010/main" val="304594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Этапы обучения письменному высказыванию: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Мотивационный  этап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формулировки темы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 обсуждения темы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 структурирования материала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 самостоятельной работы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 проверки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98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8322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Этап обсуждения темы</a:t>
            </a:r>
            <a:endParaRPr lang="ru-RU" sz="36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темы – определение противоречия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идей для эссе – «мозговой штурм», работа в группах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Заполнение ментальной карты по теме  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Should school graduates go to university or get some working experience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496484"/>
              </p:ext>
            </p:extLst>
          </p:nvPr>
        </p:nvGraphicFramePr>
        <p:xfrm>
          <a:off x="1547664" y="4149080"/>
          <a:ext cx="6096000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00336"/>
                <a:gridCol w="1547664"/>
                <a:gridCol w="1524000"/>
              </a:tblGrid>
              <a:tr h="53766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University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Work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3928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For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Against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For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Against</a:t>
                      </a:r>
                      <a:endParaRPr lang="ru-RU" sz="2400" dirty="0"/>
                    </a:p>
                  </a:txBody>
                  <a:tcPr/>
                </a:tc>
              </a:tr>
              <a:tr h="73928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49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Этап структурирования материала</a:t>
            </a:r>
            <a:endParaRPr lang="ru-RU" sz="36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Повышение уровня осведомленности по проблеме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Расширение общего кругозора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над вводным тезисом – констатация тенденции, существование альтернативы, намерение разобраться в проблеме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абзац – формулировка тематического предложения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довода - подбор 3 прилагательных, использование ментальной карты</a:t>
            </a:r>
          </a:p>
          <a:p>
            <a:pPr lvl="0">
              <a:buClr>
                <a:srgbClr val="31B6FD"/>
              </a:buCl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абзац – формулировка тематического предложения,2-3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довода - подбор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прилагательных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использование ментальной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карты</a:t>
            </a:r>
          </a:p>
          <a:p>
            <a:pPr lvl="0">
              <a:buClr>
                <a:srgbClr val="31B6FD"/>
              </a:buCl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абзац – аргументы оппонентов – контраргументы</a:t>
            </a:r>
          </a:p>
          <a:p>
            <a:pPr lvl="0">
              <a:buClr>
                <a:srgbClr val="31B6FD"/>
              </a:buCl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 абзац – вывод, новое знание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0032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Заполнение шаблона</a:t>
            </a:r>
            <a:endParaRPr lang="ru-RU" dirty="0"/>
          </a:p>
        </p:txBody>
      </p:sp>
      <p:pic>
        <p:nvPicPr>
          <p:cNvPr id="4" name="Объект 3" descr="essay_scheme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43608" y="548679"/>
            <a:ext cx="7344816" cy="561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375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605" y="764704"/>
            <a:ext cx="6720747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9683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«Пишем эссе» </a:t>
            </a:r>
            <a:r>
              <a:rPr lang="ru-RU" sz="2800" dirty="0" err="1" smtClean="0"/>
              <a:t>Р.П.Мильруд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Методика постепенного удаления вспомогательных опор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шаг – пишем эссе на основе текста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шаг 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ишем эссе на основе перечня аргументов и ключевых слов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шаг – пишем эссе на основе фактической информации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шаг- пишем эссе на основе начального и конечного тезиса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 шаг – пишем эссе на основе темы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 шаг – пробный экзамен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722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</a:t>
            </a:r>
            <a:r>
              <a:rPr lang="ru-RU" sz="3200" dirty="0" smtClean="0">
                <a:solidFill>
                  <a:prstClr val="black"/>
                </a:solidFill>
              </a:rPr>
              <a:t>адание </a:t>
            </a:r>
            <a:r>
              <a:rPr lang="ru-RU" sz="3200" dirty="0">
                <a:solidFill>
                  <a:prstClr val="black"/>
                </a:solidFill>
              </a:rPr>
              <a:t>40 – сочинение «Мое мнение»</a:t>
            </a:r>
            <a:br>
              <a:rPr lang="ru-RU" sz="3200" dirty="0">
                <a:solidFill>
                  <a:prstClr val="black"/>
                </a:solidFill>
              </a:rPr>
            </a:br>
            <a:r>
              <a:rPr lang="ru-RU" sz="3200" dirty="0">
                <a:solidFill>
                  <a:prstClr val="black"/>
                </a:solidFill>
              </a:rPr>
              <a:t>Типичные </a:t>
            </a:r>
            <a:r>
              <a:rPr lang="ru-RU" sz="3200" dirty="0" smtClean="0">
                <a:solidFill>
                  <a:prstClr val="black"/>
                </a:solidFill>
              </a:rPr>
              <a:t>грамматические ошибки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отсутствие артиклей с исчисляемыми существительными в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ед. числе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употребление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притяжательного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падежа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отсутствие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окончания в 3 лице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ед. числа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употребление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глагола-связки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to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be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формы степеней сравнения прилагательных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137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85292"/>
            <a:ext cx="6912768" cy="5680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6094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Английский язык</a:t>
            </a:r>
            <a:endParaRPr lang="ru-RU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8112" y="2119313"/>
            <a:ext cx="6027139" cy="360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602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Типичные ошибки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844824"/>
            <a:ext cx="7344816" cy="3878245"/>
          </a:xfrm>
        </p:spPr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ru-RU" sz="2600" dirty="0" smtClean="0">
                <a:solidFill>
                  <a:srgbClr val="000000"/>
                </a:solidFill>
                <a:latin typeface="Times New Roman"/>
              </a:rPr>
              <a:t>неумение </a:t>
            </a:r>
            <a:r>
              <a:rPr lang="ru-RU" sz="2600" dirty="0">
                <a:solidFill>
                  <a:srgbClr val="000000"/>
                </a:solidFill>
                <a:latin typeface="Times New Roman"/>
              </a:rPr>
              <a:t>представить полный и точный ответ на запрашиваемую в письме информацию; </a:t>
            </a:r>
          </a:p>
          <a:p>
            <a:pPr>
              <a:buFont typeface="Courier New" pitchFamily="49" charset="0"/>
              <a:buChar char="o"/>
            </a:pPr>
            <a:r>
              <a:rPr lang="ru-RU" sz="2600" dirty="0" smtClean="0">
                <a:solidFill>
                  <a:srgbClr val="000000"/>
                </a:solidFill>
                <a:latin typeface="Times New Roman"/>
              </a:rPr>
              <a:t>неумение </a:t>
            </a:r>
            <a:r>
              <a:rPr lang="ru-RU" sz="2600" dirty="0">
                <a:solidFill>
                  <a:srgbClr val="000000"/>
                </a:solidFill>
                <a:latin typeface="Times New Roman"/>
              </a:rPr>
              <a:t>запросить информацию в соответствии с коммуникативной задачей; </a:t>
            </a:r>
          </a:p>
          <a:p>
            <a:pPr>
              <a:buFont typeface="Courier New" pitchFamily="49" charset="0"/>
              <a:buChar char="o"/>
            </a:pPr>
            <a:r>
              <a:rPr lang="ru-RU" sz="2600" dirty="0" smtClean="0">
                <a:solidFill>
                  <a:srgbClr val="000000"/>
                </a:solidFill>
                <a:latin typeface="Times New Roman"/>
              </a:rPr>
              <a:t>неправильная </a:t>
            </a:r>
            <a:r>
              <a:rPr lang="ru-RU" sz="2600" dirty="0">
                <a:solidFill>
                  <a:srgbClr val="000000"/>
                </a:solidFill>
                <a:latin typeface="Times New Roman"/>
              </a:rPr>
              <a:t>организация текста </a:t>
            </a:r>
            <a:r>
              <a:rPr lang="ru-RU" sz="2600" dirty="0" smtClean="0">
                <a:solidFill>
                  <a:srgbClr val="000000"/>
                </a:solidFill>
                <a:latin typeface="Times New Roman"/>
              </a:rPr>
              <a:t>(отсутствие </a:t>
            </a:r>
            <a:r>
              <a:rPr lang="ru-RU" sz="2600" dirty="0">
                <a:solidFill>
                  <a:srgbClr val="000000"/>
                </a:solidFill>
                <a:latin typeface="Times New Roman"/>
              </a:rPr>
              <a:t>мостиков, средств логических связей между абзацами; нарушение логики); </a:t>
            </a:r>
          </a:p>
          <a:p>
            <a:pPr>
              <a:buFont typeface="Courier New" pitchFamily="49" charset="0"/>
              <a:buChar char="o"/>
            </a:pPr>
            <a:r>
              <a:rPr lang="ru-RU" sz="2600" dirty="0" smtClean="0">
                <a:solidFill>
                  <a:srgbClr val="000000"/>
                </a:solidFill>
                <a:latin typeface="Times New Roman"/>
              </a:rPr>
              <a:t>Лексико-грамматические, орфографические  </a:t>
            </a:r>
            <a:r>
              <a:rPr lang="ru-RU" sz="2600" dirty="0">
                <a:solidFill>
                  <a:srgbClr val="000000"/>
                </a:solidFill>
                <a:latin typeface="Times New Roman"/>
              </a:rPr>
              <a:t>ошибки;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47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132856"/>
            <a:ext cx="7408333" cy="3450696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Спасибо за письмо!</a:t>
            </a:r>
          </a:p>
          <a:p>
            <a:r>
              <a:rPr lang="ru-RU" sz="3200" dirty="0" smtClean="0"/>
              <a:t>Я был рад получить твое письмо – </a:t>
            </a:r>
            <a:r>
              <a:rPr lang="ru-RU" sz="3200" b="1" dirty="0" smtClean="0"/>
              <a:t>неверно</a:t>
            </a:r>
            <a:r>
              <a:rPr lang="ru-RU" sz="3200" dirty="0" smtClean="0"/>
              <a:t>!</a:t>
            </a:r>
          </a:p>
          <a:p>
            <a:r>
              <a:rPr lang="ru-RU" sz="3200" dirty="0" smtClean="0"/>
              <a:t>Я был рад ОПЯТЬ получить твое письмо – </a:t>
            </a:r>
            <a:r>
              <a:rPr lang="ru-RU" sz="3200" b="1" dirty="0" smtClean="0"/>
              <a:t>верно!</a:t>
            </a:r>
          </a:p>
          <a:p>
            <a:r>
              <a:rPr lang="ru-RU" sz="3200" dirty="0" smtClean="0"/>
              <a:t>Я всегда рад получать твои письма – </a:t>
            </a:r>
            <a:r>
              <a:rPr lang="ru-RU" sz="3200" b="1" dirty="0" smtClean="0"/>
              <a:t>верно!</a:t>
            </a:r>
            <a:endParaRPr lang="ru-RU" sz="3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39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12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Нельзя!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Объединять благодарность и ссылку на предыдущие контакты  в 1 предложение</a:t>
            </a:r>
          </a:p>
          <a:p>
            <a:r>
              <a:rPr lang="ru-RU" dirty="0" smtClean="0"/>
              <a:t>Использовать </a:t>
            </a:r>
            <a:r>
              <a:rPr lang="en-US" b="1" i="1" dirty="0" smtClean="0"/>
              <a:t>Kind regards </a:t>
            </a:r>
            <a:r>
              <a:rPr lang="ru-RU" dirty="0" smtClean="0"/>
              <a:t>как завершающую фразу</a:t>
            </a:r>
            <a:r>
              <a:rPr lang="en-US" dirty="0" smtClean="0"/>
              <a:t>–</a:t>
            </a:r>
            <a:r>
              <a:rPr lang="ru-RU" dirty="0" smtClean="0"/>
              <a:t> нарушение </a:t>
            </a:r>
            <a:r>
              <a:rPr lang="ru-RU" dirty="0" smtClean="0"/>
              <a:t>стиля – лучше </a:t>
            </a:r>
            <a:r>
              <a:rPr lang="de-DE" b="1" i="1" dirty="0" smtClean="0"/>
              <a:t>Write back </a:t>
            </a:r>
            <a:r>
              <a:rPr lang="de-DE" b="1" i="1" dirty="0" err="1" smtClean="0"/>
              <a:t>soon</a:t>
            </a:r>
            <a:r>
              <a:rPr lang="de-DE" b="1" i="1" dirty="0" smtClean="0"/>
              <a:t>. </a:t>
            </a:r>
            <a:r>
              <a:rPr lang="de-DE" b="1" i="1" dirty="0" smtClean="0"/>
              <a:t>Keep in </a:t>
            </a:r>
            <a:r>
              <a:rPr lang="de-DE" b="1" i="1" dirty="0" err="1" smtClean="0"/>
              <a:t>touch</a:t>
            </a:r>
            <a:r>
              <a:rPr lang="de-DE" b="1" i="1" dirty="0" smtClean="0"/>
              <a:t>. Drop </a:t>
            </a:r>
            <a:r>
              <a:rPr lang="de-DE" b="1" i="1" dirty="0" err="1" smtClean="0"/>
              <a:t>me</a:t>
            </a:r>
            <a:r>
              <a:rPr lang="de-DE" b="1" i="1" dirty="0" smtClean="0"/>
              <a:t> a </a:t>
            </a:r>
            <a:r>
              <a:rPr lang="de-DE" b="1" i="1" dirty="0" err="1" smtClean="0"/>
              <a:t>line</a:t>
            </a:r>
            <a:r>
              <a:rPr lang="ru-RU" dirty="0" smtClean="0"/>
              <a:t>.Лучше писать на отдельной строке.</a:t>
            </a:r>
            <a:endParaRPr lang="ru-RU" dirty="0" smtClean="0"/>
          </a:p>
          <a:p>
            <a:r>
              <a:rPr lang="ru-RU" dirty="0" smtClean="0"/>
              <a:t>Расширять содержание письма – добавлять лишнюю информацию.</a:t>
            </a:r>
          </a:p>
          <a:p>
            <a:r>
              <a:rPr lang="ru-RU" dirty="0" smtClean="0"/>
              <a:t>Задавать вопросы в другом времени</a:t>
            </a:r>
          </a:p>
          <a:p>
            <a:r>
              <a:rPr lang="ru-RU" dirty="0" smtClean="0"/>
              <a:t>Нарушать неформальный стиль!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811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/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Считайте слова. Запомните! </a:t>
            </a:r>
          </a:p>
          <a:p>
            <a:r>
              <a:rPr lang="ru-RU" sz="2000" i="1" spc="55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 </a:t>
            </a:r>
            <a:r>
              <a:rPr lang="ru-RU" sz="2000" i="1" spc="55" dirty="0">
                <a:latin typeface="Times New Roman" pitchFamily="18" charset="0"/>
                <a:ea typeface="Times New Roman"/>
                <a:cs typeface="Times New Roman" pitchFamily="18" charset="0"/>
              </a:rPr>
              <a:t>слово – это всё, что находится между двумя пробелами. Дефисы </a:t>
            </a:r>
            <a:endParaRPr lang="ru-RU" sz="2000" i="1" spc="5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ru-RU" sz="2000" i="1" spc="55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(-), </a:t>
            </a:r>
            <a:r>
              <a:rPr lang="ru-RU" sz="2000" i="1" spc="55" dirty="0">
                <a:latin typeface="Times New Roman" pitchFamily="18" charset="0"/>
                <a:ea typeface="Times New Roman"/>
                <a:cs typeface="Times New Roman" pitchFamily="18" charset="0"/>
              </a:rPr>
              <a:t>апострофы (’) и </a:t>
            </a:r>
            <a:r>
              <a:rPr lang="ru-RU" sz="2000" i="1" spc="55" dirty="0" err="1">
                <a:latin typeface="Times New Roman" pitchFamily="18" charset="0"/>
                <a:ea typeface="Times New Roman"/>
                <a:cs typeface="Times New Roman" pitchFamily="18" charset="0"/>
              </a:rPr>
              <a:t>слэши</a:t>
            </a:r>
            <a:r>
              <a:rPr lang="ru-RU" sz="2000" i="1" spc="55" dirty="0">
                <a:latin typeface="Times New Roman" pitchFamily="18" charset="0"/>
                <a:ea typeface="Times New Roman"/>
                <a:cs typeface="Times New Roman" pitchFamily="18" charset="0"/>
              </a:rPr>
              <a:t> (/) не являются пробелами, поэтому слова из разряда </a:t>
            </a:r>
            <a:r>
              <a:rPr lang="ru-RU" sz="2000" i="1" spc="55" dirty="0" err="1">
                <a:latin typeface="Times New Roman" pitchFamily="18" charset="0"/>
                <a:ea typeface="Times New Roman"/>
                <a:cs typeface="Times New Roman" pitchFamily="18" charset="0"/>
              </a:rPr>
              <a:t>that’s</a:t>
            </a:r>
            <a:r>
              <a:rPr lang="ru-RU" sz="2000" i="1" spc="55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sz="2000" i="1" spc="55" dirty="0" err="1">
                <a:latin typeface="Times New Roman" pitchFamily="18" charset="0"/>
                <a:ea typeface="Times New Roman"/>
                <a:cs typeface="Times New Roman" pitchFamily="18" charset="0"/>
              </a:rPr>
              <a:t>twenty-two</a:t>
            </a:r>
            <a:r>
              <a:rPr lang="ru-RU" sz="2000" i="1" spc="55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sz="2000" i="1" spc="55" dirty="0" err="1">
                <a:latin typeface="Times New Roman" pitchFamily="18" charset="0"/>
                <a:ea typeface="Times New Roman"/>
                <a:cs typeface="Times New Roman" pitchFamily="18" charset="0"/>
              </a:rPr>
              <a:t>open-minded</a:t>
            </a:r>
            <a:r>
              <a:rPr lang="ru-RU" sz="2000" i="1" spc="55" dirty="0">
                <a:latin typeface="Times New Roman" pitchFamily="18" charset="0"/>
                <a:ea typeface="Times New Roman"/>
                <a:cs typeface="Times New Roman" pitchFamily="18" charset="0"/>
              </a:rPr>
              <a:t>, UK, TV и дата в формате 05/06/16 считаются за одно </a:t>
            </a:r>
            <a:r>
              <a:rPr lang="ru-RU" sz="2000" i="1" spc="55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слово</a:t>
            </a:r>
          </a:p>
          <a:p>
            <a:r>
              <a:rPr lang="ru-RU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Тренируйте 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писать письма на экзаменационных </a:t>
            </a:r>
            <a:r>
              <a:rPr lang="ru-RU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бланках</a:t>
            </a:r>
          </a:p>
          <a:p>
            <a:r>
              <a:rPr lang="ru-RU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Используйте неофициальный стиль</a:t>
            </a:r>
          </a:p>
          <a:p>
            <a:r>
              <a:rPr lang="ru-RU" sz="2200" i="1" spc="55" dirty="0">
                <a:latin typeface="Times New Roman" pitchFamily="18" charset="0"/>
                <a:ea typeface="Times New Roman"/>
                <a:cs typeface="Times New Roman" pitchFamily="18" charset="0"/>
              </a:rPr>
              <a:t>«Оживляйте» письмо сокращениями  (</a:t>
            </a:r>
            <a:r>
              <a:rPr lang="ru-RU" sz="2200" i="1" spc="55" dirty="0" err="1">
                <a:latin typeface="Times New Roman" pitchFamily="18" charset="0"/>
                <a:ea typeface="Times New Roman"/>
                <a:cs typeface="Times New Roman" pitchFamily="18" charset="0"/>
              </a:rPr>
              <a:t>I’m</a:t>
            </a:r>
            <a:r>
              <a:rPr lang="ru-RU" sz="2200" i="1" spc="55" dirty="0">
                <a:latin typeface="Times New Roman" pitchFamily="18" charset="0"/>
                <a:ea typeface="Times New Roman"/>
                <a:cs typeface="Times New Roman" pitchFamily="18" charset="0"/>
              </a:rPr>
              <a:t>, </a:t>
            </a:r>
            <a:r>
              <a:rPr lang="ru-RU" sz="2200" i="1" spc="55" dirty="0" err="1">
                <a:latin typeface="Times New Roman" pitchFamily="18" charset="0"/>
                <a:ea typeface="Times New Roman"/>
                <a:cs typeface="Times New Roman" pitchFamily="18" charset="0"/>
              </a:rPr>
              <a:t>can’t</a:t>
            </a:r>
            <a:r>
              <a:rPr lang="ru-RU" sz="2200" i="1" spc="55" dirty="0">
                <a:latin typeface="Times New Roman" pitchFamily="18" charset="0"/>
                <a:ea typeface="Times New Roman"/>
                <a:cs typeface="Times New Roman" pitchFamily="18" charset="0"/>
              </a:rPr>
              <a:t>, </a:t>
            </a:r>
            <a:r>
              <a:rPr lang="ru-RU" sz="2200" i="1" spc="55" dirty="0" err="1">
                <a:latin typeface="Times New Roman" pitchFamily="18" charset="0"/>
                <a:ea typeface="Times New Roman"/>
                <a:cs typeface="Times New Roman" pitchFamily="18" charset="0"/>
              </a:rPr>
              <a:t>I’d</a:t>
            </a:r>
            <a:r>
              <a:rPr lang="ru-RU" sz="2200" i="1" spc="55" dirty="0"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ru-RU" sz="2200" i="1" spc="55" dirty="0" err="1">
                <a:latin typeface="Times New Roman" pitchFamily="18" charset="0"/>
                <a:ea typeface="Times New Roman"/>
                <a:cs typeface="Times New Roman" pitchFamily="18" charset="0"/>
              </a:rPr>
              <a:t>like</a:t>
            </a:r>
            <a:r>
              <a:rPr lang="ru-RU" sz="2200" i="1" spc="55" dirty="0">
                <a:latin typeface="Times New Roman" pitchFamily="18" charset="0"/>
                <a:ea typeface="Times New Roman"/>
                <a:cs typeface="Times New Roman" pitchFamily="18" charset="0"/>
              </a:rPr>
              <a:t>), неформальными словами-связками (</a:t>
            </a:r>
            <a:r>
              <a:rPr lang="ru-RU" sz="2200" i="1" spc="55" dirty="0" err="1">
                <a:latin typeface="Times New Roman" pitchFamily="18" charset="0"/>
                <a:ea typeface="Times New Roman"/>
                <a:cs typeface="Times New Roman" pitchFamily="18" charset="0"/>
              </a:rPr>
              <a:t>well</a:t>
            </a:r>
            <a:r>
              <a:rPr lang="ru-RU" sz="2200" i="1" spc="55" dirty="0">
                <a:latin typeface="Times New Roman" pitchFamily="18" charset="0"/>
                <a:ea typeface="Times New Roman"/>
                <a:cs typeface="Times New Roman" pitchFamily="18" charset="0"/>
              </a:rPr>
              <a:t>, </a:t>
            </a:r>
            <a:r>
              <a:rPr lang="ru-RU" sz="2200" i="1" spc="55" dirty="0" err="1">
                <a:latin typeface="Times New Roman" pitchFamily="18" charset="0"/>
                <a:ea typeface="Times New Roman"/>
                <a:cs typeface="Times New Roman" pitchFamily="18" charset="0"/>
              </a:rPr>
              <a:t>also</a:t>
            </a:r>
            <a:r>
              <a:rPr lang="ru-RU" sz="2200" i="1" spc="55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sz="2200" i="1" spc="55" dirty="0" err="1">
                <a:latin typeface="Times New Roman" pitchFamily="18" charset="0"/>
                <a:ea typeface="Times New Roman"/>
                <a:cs typeface="Times New Roman" pitchFamily="18" charset="0"/>
              </a:rPr>
              <a:t>by</a:t>
            </a:r>
            <a:r>
              <a:rPr lang="ru-RU" sz="2200" i="1" spc="55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200" i="1" spc="55" dirty="0" err="1">
                <a:latin typeface="Times New Roman" pitchFamily="18" charset="0"/>
                <a:ea typeface="Times New Roman"/>
                <a:cs typeface="Times New Roman" pitchFamily="18" charset="0"/>
              </a:rPr>
              <a:t>the</a:t>
            </a:r>
            <a:r>
              <a:rPr lang="ru-RU" sz="2200" i="1" spc="55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200" i="1" spc="55" dirty="0" err="1">
                <a:latin typeface="Times New Roman" pitchFamily="18" charset="0"/>
                <a:ea typeface="Times New Roman"/>
                <a:cs typeface="Times New Roman" pitchFamily="18" charset="0"/>
              </a:rPr>
              <a:t>way</a:t>
            </a:r>
            <a:r>
              <a:rPr lang="ru-RU" sz="2200" i="1" spc="55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sz="2200" i="1" spc="55" dirty="0" err="1">
                <a:latin typeface="Times New Roman" pitchFamily="18" charset="0"/>
                <a:ea typeface="Times New Roman"/>
                <a:cs typeface="Times New Roman" pitchFamily="18" charset="0"/>
              </a:rPr>
              <a:t>anyway</a:t>
            </a:r>
            <a:r>
              <a:rPr lang="ru-RU" sz="2200" i="1" spc="55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sz="2200" i="1" spc="55" dirty="0" err="1">
                <a:latin typeface="Times New Roman" pitchFamily="18" charset="0"/>
                <a:ea typeface="Times New Roman"/>
                <a:cs typeface="Times New Roman" pitchFamily="18" charset="0"/>
              </a:rPr>
              <a:t>so</a:t>
            </a:r>
            <a:r>
              <a:rPr lang="ru-RU" sz="2200" i="1" spc="55" dirty="0">
                <a:latin typeface="Times New Roman" pitchFamily="18" charset="0"/>
                <a:ea typeface="Times New Roman"/>
                <a:cs typeface="Times New Roman" pitchFamily="18" charset="0"/>
              </a:rPr>
              <a:t>, </a:t>
            </a:r>
            <a:r>
              <a:rPr lang="ru-RU" sz="2200" i="1" spc="55" dirty="0" err="1">
                <a:latin typeface="Times New Roman" pitchFamily="18" charset="0"/>
                <a:ea typeface="Times New Roman"/>
                <a:cs typeface="Times New Roman" pitchFamily="18" charset="0"/>
              </a:rPr>
              <a:t>actually</a:t>
            </a:r>
            <a:r>
              <a:rPr lang="ru-RU" sz="2200" i="1" spc="55" dirty="0">
                <a:latin typeface="Times New Roman" pitchFamily="18" charset="0"/>
                <a:ea typeface="Times New Roman"/>
                <a:cs typeface="Times New Roman" pitchFamily="18" charset="0"/>
              </a:rPr>
              <a:t>), разговорными выражениями (</a:t>
            </a:r>
            <a:r>
              <a:rPr lang="ru-RU" sz="2200" i="1" spc="55" dirty="0" err="1">
                <a:latin typeface="Times New Roman" pitchFamily="18" charset="0"/>
                <a:ea typeface="Times New Roman"/>
                <a:cs typeface="Times New Roman" pitchFamily="18" charset="0"/>
              </a:rPr>
              <a:t>Guess</a:t>
            </a:r>
            <a:r>
              <a:rPr lang="ru-RU" sz="2200" i="1" spc="55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200" i="1" spc="55" dirty="0" err="1">
                <a:latin typeface="Times New Roman" pitchFamily="18" charset="0"/>
                <a:ea typeface="Times New Roman"/>
                <a:cs typeface="Times New Roman" pitchFamily="18" charset="0"/>
              </a:rPr>
              <a:t>what</a:t>
            </a:r>
            <a:r>
              <a:rPr lang="ru-RU" sz="2200" i="1" spc="55" dirty="0">
                <a:latin typeface="Times New Roman" pitchFamily="18" charset="0"/>
                <a:ea typeface="Times New Roman"/>
                <a:cs typeface="Times New Roman" pitchFamily="18" charset="0"/>
              </a:rPr>
              <a:t>? </a:t>
            </a:r>
            <a:r>
              <a:rPr lang="ru-RU" sz="2200" i="1" spc="55" dirty="0" err="1">
                <a:latin typeface="Times New Roman" pitchFamily="18" charset="0"/>
                <a:ea typeface="Times New Roman"/>
                <a:cs typeface="Times New Roman" pitchFamily="18" charset="0"/>
              </a:rPr>
              <a:t>Wish</a:t>
            </a:r>
            <a:r>
              <a:rPr lang="ru-RU" sz="2200" i="1" spc="55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200" i="1" spc="55" dirty="0" err="1">
                <a:latin typeface="Times New Roman" pitchFamily="18" charset="0"/>
                <a:ea typeface="Times New Roman"/>
                <a:cs typeface="Times New Roman" pitchFamily="18" charset="0"/>
              </a:rPr>
              <a:t>me</a:t>
            </a:r>
            <a:r>
              <a:rPr lang="ru-RU" sz="2200" i="1" spc="55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200" i="1" spc="55" dirty="0" err="1">
                <a:latin typeface="Times New Roman" pitchFamily="18" charset="0"/>
                <a:ea typeface="Times New Roman"/>
                <a:cs typeface="Times New Roman" pitchFamily="18" charset="0"/>
              </a:rPr>
              <a:t>luck</a:t>
            </a:r>
            <a:r>
              <a:rPr lang="ru-RU" sz="2200" i="1" spc="55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!)</a:t>
            </a:r>
          </a:p>
          <a:p>
            <a:r>
              <a:rPr lang="ru-RU" sz="2600" spc="55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Правильно рассчитайте время </a:t>
            </a:r>
            <a:r>
              <a:rPr lang="ru-RU" sz="2200" i="1" spc="55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ru-RU" sz="2200" i="1" spc="55" dirty="0">
                <a:latin typeface="Times New Roman" pitchFamily="18" charset="0"/>
                <a:ea typeface="Times New Roman"/>
                <a:cs typeface="Times New Roman" pitchFamily="18" charset="0"/>
              </a:rPr>
              <a:t> 20 минут: 8 мин. на черновик, 8 мин. на чистовик и 4 мин. на подсчёт слов и проверку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0346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Задание 40 – сочинение «Мое мнение»</a:t>
            </a:r>
            <a:br>
              <a:rPr lang="ru-RU" sz="3100" dirty="0" smtClean="0"/>
            </a:br>
            <a:r>
              <a:rPr lang="ru-RU" sz="3600" dirty="0" smtClean="0"/>
              <a:t>Типичные ошибки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204864"/>
            <a:ext cx="7488832" cy="388843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н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епонимание темы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неумение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во введении перефразировать проблему </a:t>
            </a:r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н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еумение показать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ее проблемный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характер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дать развернутые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аргументы, соответствующие своей или чужой точке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зрения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высказать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чужое мнение и не согласиться с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ним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подтвердить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свою точку зрения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в заключении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н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еумение использовать средства логической связи -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moreover, however, thereby, therefore, 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though, although.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749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</TotalTime>
  <Words>786</Words>
  <Application>Microsoft Office PowerPoint</Application>
  <PresentationFormat>Экран (4:3)</PresentationFormat>
  <Paragraphs>109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Кнопка</vt:lpstr>
      <vt:lpstr>Эффективная модель обучения аргументированному письменному высказыванию.   Типичные ошибки и как их избежать (раздел "Письмо") ЕГЭ по английскому языку</vt:lpstr>
      <vt:lpstr>Презентация PowerPoint</vt:lpstr>
      <vt:lpstr>Презентация PowerPoint</vt:lpstr>
      <vt:lpstr>Английский язык</vt:lpstr>
      <vt:lpstr>Типичные ошибки </vt:lpstr>
      <vt:lpstr>Задание 39 </vt:lpstr>
      <vt:lpstr>Нельзя! </vt:lpstr>
      <vt:lpstr>Рекомендации</vt:lpstr>
      <vt:lpstr>Задание 40 – сочинение «Мое мнение» Типичные ошибки</vt:lpstr>
      <vt:lpstr>Тема </vt:lpstr>
      <vt:lpstr>Вступление</vt:lpstr>
      <vt:lpstr>Аргументация</vt:lpstr>
      <vt:lpstr>Вывод</vt:lpstr>
      <vt:lpstr>Рекомендации</vt:lpstr>
      <vt:lpstr>Используемые методы:</vt:lpstr>
      <vt:lpstr>Этапы обучения письменному высказыванию:</vt:lpstr>
      <vt:lpstr>Этап обсуждения темы</vt:lpstr>
      <vt:lpstr>Этап структурирования материала</vt:lpstr>
      <vt:lpstr>Заполнение шаблона</vt:lpstr>
      <vt:lpstr>«Пишем эссе» Р.П.Мильруд</vt:lpstr>
      <vt:lpstr>Задание 40 – сочинение «Мое мнение» Типичные грамматические ошибки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ЕГЭ по английскому языку</dc:title>
  <dc:creator>Администратор</dc:creator>
  <cp:lastModifiedBy>User</cp:lastModifiedBy>
  <cp:revision>32</cp:revision>
  <dcterms:created xsi:type="dcterms:W3CDTF">2017-09-15T13:50:59Z</dcterms:created>
  <dcterms:modified xsi:type="dcterms:W3CDTF">2019-01-31T10:23:57Z</dcterms:modified>
</cp:coreProperties>
</file>