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387" r:id="rId5"/>
    <p:sldId id="369" r:id="rId6"/>
    <p:sldId id="370" r:id="rId7"/>
    <p:sldId id="374" r:id="rId8"/>
    <p:sldId id="383" r:id="rId9"/>
    <p:sldId id="384" r:id="rId10"/>
    <p:sldId id="388" r:id="rId11"/>
    <p:sldId id="390" r:id="rId12"/>
    <p:sldId id="393" r:id="rId13"/>
    <p:sldId id="389" r:id="rId14"/>
    <p:sldId id="380" r:id="rId15"/>
    <p:sldId id="39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6" autoAdjust="0"/>
    <p:restoredTop sz="94599" autoAdjust="0"/>
  </p:normalViewPr>
  <p:slideViewPr>
    <p:cSldViewPr>
      <p:cViewPr varScale="1">
        <p:scale>
          <a:sx n="99" d="100"/>
          <a:sy n="99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5BC6-3AC1-4889-B69E-54334574E20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C9F8-CEC4-4A43-8B0B-C9C5EDF5D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9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AE973-8A0C-449C-AE73-A2C2697F5CC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8214E-2E38-4449-9AAB-D3311CFDC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2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8214E-2E38-4449-9AAB-D3311CFDC3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1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5050-D50A-4C21-BC6D-8E07821543D8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E75E-8776-4A74-B5A1-032F3164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F315-E629-47AB-B94C-30A66351A595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B0B8-7E6A-45CB-BDB6-145B83C9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DA0B-1F96-44A2-A61F-1C3A864C2062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4BF-94FE-4E92-AA8B-4754D5ED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5050-D50A-4C21-BC6D-8E0782154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E75E-8776-4A74-B5A1-032F3164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4316-9CE0-49CE-ADCE-E2A662C0C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3B-8F80-4680-8F8D-93C363B0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0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ECDC-819F-4F26-B791-EA963FDDC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7FE-F41F-4CA1-BC3B-B25AAAA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7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A65B-BC48-47C4-8036-37B3B11501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09A-A76F-440E-A25F-81B81112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5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D0CC-45FE-4AA8-85C1-7DD0DC9D0B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A09-9270-4350-A419-D792741F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1608-0A16-4715-BAFC-0FE34CDF8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32-8B60-4258-B4C5-0EDADC9A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6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45A-6AA6-454F-A86C-7B57C3779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955D-BF15-4792-99A1-971632A4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5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432-ECCB-4032-BDFA-828F41CCE1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B681-4F97-4343-A830-3BBE056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4316-9CE0-49CE-ADCE-E2A662C0C5A9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3B-8F80-4680-8F8D-93C363B0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E3-F324-4ECE-BF95-FBA1713FD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2BE-9A2E-4527-905C-EBCC6D7A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3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F315-E629-47AB-B94C-30A66351A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B0B8-7E6A-45CB-BDB6-145B83C9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1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DA0B-1F96-44A2-A61F-1C3A864C20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4BF-94FE-4E92-AA8B-4754D5ED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3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498B-E156-4D5A-AFA8-952F0A63B0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EE9F-835C-42E5-8CE7-A2D3950E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0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E46E-DD96-4992-9EC5-571300A01A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AE4-9151-4303-9E04-00D7EB59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63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7C50-A6F2-4D18-8B06-F61C50A160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41E4-D628-49F6-9833-95DBAC695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5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3641-66E8-43FD-85D8-91880213D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B977-19E8-4FFA-A7CB-AE9FA843C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21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FBF6-540E-4761-AFCF-F51504C329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01EA-AC51-4743-BCD7-22FC0E89B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76A7-E4B4-4DAF-AA5C-F8CC007CFF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F576-E92F-49E1-84FC-A9D06E9A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4850-8AD2-4180-B2AB-E79D24EFF5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29AC-3B92-4CB4-A0BA-F9EEB27F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ECDC-819F-4F26-B791-EA963FDDCD0B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7FE-F41F-4CA1-BC3B-B25AAAA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203C-A5FA-4BDE-8EB8-454EFE4E4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B0C6-051F-487A-B15F-128511536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08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3294-16A5-4C3E-90A2-4D6A1A18E3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3071-AA61-48C1-BD33-1C4A4233B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40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23BB-2726-45FE-B769-3C52333027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FBB3-90C9-446E-8E2C-4307A0B6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2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1D5F-8A19-40CA-B38F-AF0FAE5740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3980-73AB-4BB7-97A8-31AB73C0E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98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5050-D50A-4C21-BC6D-8E0782154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E75E-8776-4A74-B5A1-032F3164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03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4316-9CE0-49CE-ADCE-E2A662C0C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3B-8F80-4680-8F8D-93C363B0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34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ECDC-819F-4F26-B791-EA963FDDC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7FE-F41F-4CA1-BC3B-B25AAAA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63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A65B-BC48-47C4-8036-37B3B11501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09A-A76F-440E-A25F-81B81112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38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D0CC-45FE-4AA8-85C1-7DD0DC9D0B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A09-9270-4350-A419-D792741F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43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1608-0A16-4715-BAFC-0FE34CDF8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32-8B60-4258-B4C5-0EDADC9A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A65B-BC48-47C4-8036-37B3B1150158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09A-A76F-440E-A25F-81B81112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45A-6AA6-454F-A86C-7B57C3779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955D-BF15-4792-99A1-971632A4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07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432-ECCB-4032-BDFA-828F41CCE1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B681-4F97-4343-A830-3BBE056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21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E3-F324-4ECE-BF95-FBA1713FD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2BE-9A2E-4527-905C-EBCC6D7A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75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F315-E629-47AB-B94C-30A66351A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B0B8-7E6A-45CB-BDB6-145B83C9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1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DA0B-1F96-44A2-A61F-1C3A864C20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4BF-94FE-4E92-AA8B-4754D5ED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D0CC-45FE-4AA8-85C1-7DD0DC9D0B63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A09-9270-4350-A419-D792741F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1608-0A16-4715-BAFC-0FE34CDF81B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32-8B60-4258-B4C5-0EDADC9A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45A-6AA6-454F-A86C-7B57C37792B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955D-BF15-4792-99A1-971632A4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432-ECCB-4032-BDFA-828F41CCE18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B681-4F97-4343-A830-3BBE056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E3-F324-4ECE-BF95-FBA1713FD5C7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2BE-9A2E-4527-905C-EBCC6D7A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D5565-020E-41C0-8EBF-FD6F7C8B08EB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AFF5F-7923-4D2F-AEC2-65DC9B4C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D5565-020E-41C0-8EBF-FD6F7C8B08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AFF5F-7923-4D2F-AEC2-65DC9B4C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7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EBF49-169F-47B1-BB40-1CB2EC9C7F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BF536F3-C8CF-4C0E-93AF-841801C2CB82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9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D5565-020E-41C0-8EBF-FD6F7C8B08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AFF5F-7923-4D2F-AEC2-65DC9B4C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5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7425" y="3160745"/>
            <a:ext cx="74168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педагогов образовательных организаций г. Архангельска по  освоению технологии эвристического обучения как средства формирования творческого интеллектуального мышления младшего школьника»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учителей начальных классов)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2017-2019 годы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1600" b="1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sz="2800" dirty="0">
                <a:solidFill>
                  <a:srgbClr val="4F81BD">
                    <a:lumMod val="75000"/>
                  </a:srgbClr>
                </a:solidFill>
              </a:rPr>
            </a:br>
            <a:endParaRPr lang="ru-RU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1438"/>
            <a:ext cx="4554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опорное учреждение</a:t>
            </a:r>
            <a:endParaRPr lang="ru-RU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системы образования</a:t>
            </a:r>
            <a: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endParaRPr lang="ru-RU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«Город Архангельск» по реализации проекта</a:t>
            </a:r>
            <a:endParaRPr lang="ru-RU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4860032" y="1161210"/>
            <a:ext cx="3888432" cy="269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1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3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323850" y="765175"/>
            <a:ext cx="8064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Количественные результаты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46760"/>
              </p:ext>
            </p:extLst>
          </p:nvPr>
        </p:nvGraphicFramePr>
        <p:xfrm>
          <a:off x="468313" y="1557338"/>
          <a:ext cx="8424862" cy="4902200"/>
        </p:xfrm>
        <a:graphic>
          <a:graphicData uri="http://schemas.openxmlformats.org/drawingml/2006/table">
            <a:tbl>
              <a:tblPr/>
              <a:tblGrid>
                <a:gridCol w="4240955"/>
                <a:gridCol w="4183907"/>
              </a:tblGrid>
              <a:tr h="548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мастерская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Семинары- практикумы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7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для учащихся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7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приняло участие в мероприятиях проекта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ОО города Архангельска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9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0" name="Заголовок 7"/>
          <p:cNvSpPr>
            <a:spLocks noGrp="1"/>
          </p:cNvSpPr>
          <p:nvPr>
            <p:ph type="title"/>
          </p:nvPr>
        </p:nvSpPr>
        <p:spPr>
          <a:xfrm>
            <a:off x="428625" y="1071562"/>
            <a:ext cx="8247831" cy="845269"/>
          </a:xfrm>
        </p:spPr>
        <p:txBody>
          <a:bodyPr/>
          <a:lstStyle/>
          <a:p>
            <a:pPr marL="0" lvl="8" eaLnBrk="0" hangingPunct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 на 2019 год: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Содержимое 8"/>
          <p:cNvSpPr>
            <a:spLocks noGrp="1"/>
          </p:cNvSpPr>
          <p:nvPr>
            <p:ph idx="1"/>
          </p:nvPr>
        </p:nvSpPr>
        <p:spPr>
          <a:xfrm>
            <a:off x="214282" y="1772816"/>
            <a:ext cx="8223976" cy="472801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учителей: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мастерская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Оргдеятельностные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эвристического обучения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февраля 2019 года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(удовлетворенность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проведенным мероприятием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согласно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результатам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o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n-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line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изучения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мнения: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45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участников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мероприятия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9,9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2000" i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2000" i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"Эврика" – для учащихся  2-х классов ОУ города. – 20 апреля 2019 года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9" name="Рисунок 8" descr="Описание: E:\Desktop\2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4"/>
          <a:stretch>
            <a:fillRect/>
          </a:stretch>
        </p:blipFill>
        <p:spPr bwMode="auto">
          <a:xfrm>
            <a:off x="6444208" y="2204864"/>
            <a:ext cx="2520280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0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Содержимое 2"/>
          <p:cNvSpPr txBox="1">
            <a:spLocks/>
          </p:cNvSpPr>
          <p:nvPr/>
        </p:nvSpPr>
        <p:spPr bwMode="auto">
          <a:xfrm>
            <a:off x="179512" y="1117750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sz="2800" dirty="0" smtClean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dirty="0" smtClean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 smtClean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6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85344" y="1117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01" name="Содержимое 2"/>
          <p:cNvSpPr txBox="1">
            <a:spLocks/>
          </p:cNvSpPr>
          <p:nvPr/>
        </p:nvSpPr>
        <p:spPr bwMode="auto">
          <a:xfrm>
            <a:off x="457200" y="2276872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учительского корпуса: компетентные учителя – гарантия будущего развития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универсальными  способами познания и освоения мира –новый стиль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к непрерывному повышению  квалификации и  творческой активности учителей начальных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Содержимое 2"/>
          <p:cNvSpPr txBox="1">
            <a:spLocks/>
          </p:cNvSpPr>
          <p:nvPr/>
        </p:nvSpPr>
        <p:spPr bwMode="auto">
          <a:xfrm>
            <a:off x="179512" y="1117750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 успеха:</a:t>
            </a:r>
          </a:p>
          <a:p>
            <a:pPr algn="ctr">
              <a:buFont typeface="Wingdings" pitchFamily="2" charset="2"/>
              <a:buChar char="ü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индивидуальных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 особенностей  каждого учителя начальных классов - участника проекта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647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1" name="Заголовок 11"/>
          <p:cNvSpPr>
            <a:spLocks noGrp="1"/>
          </p:cNvSpPr>
          <p:nvPr>
            <p:ph type="title"/>
          </p:nvPr>
        </p:nvSpPr>
        <p:spPr>
          <a:xfrm>
            <a:off x="164938" y="1477833"/>
            <a:ext cx="8814123" cy="1159079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использования эвристической технологии в образовательном процессе»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15.11.1917 года -33 участника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10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39938" name="Picture 2" descr="E:\Desktop\15.02\IMAG1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07282"/>
            <a:ext cx="4104457" cy="33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Documents and Settings\Тамара\Рабочий стол\Семинар 15.02\IMAG09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2907282"/>
            <a:ext cx="3960440" cy="333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3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3568" y="1117750"/>
            <a:ext cx="7694717" cy="6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1521" y="1093647"/>
            <a:ext cx="8640960" cy="11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лаборатория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«Формы и методы эвристического обучения»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15.02.2018 года – 39 участников</a:t>
            </a:r>
          </a:p>
          <a:p>
            <a:pPr algn="ctr">
              <a:spcBef>
                <a:spcPct val="20000"/>
              </a:spcBef>
              <a:defRPr/>
            </a:pPr>
            <a:endParaRPr lang="ru-RU" sz="3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defRPr/>
            </a:pPr>
            <a:endParaRPr lang="ru-RU" sz="3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defRPr/>
            </a:pPr>
            <a:endParaRPr lang="ru-RU" sz="3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 Гимназия 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40963" name="Picture 3" descr="E:\Desktop\15.02\IMAG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" y="2634089"/>
            <a:ext cx="3356782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Admin\Desktop\Новая папка\659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361" y="2634089"/>
            <a:ext cx="53781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17439" y="6027773"/>
            <a:ext cx="2123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-9,9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1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1007715"/>
            <a:ext cx="7118653" cy="5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8313" y="1628800"/>
            <a:ext cx="8568183" cy="10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«Эвристика в школе – технология креативного обучения»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16.10.2018 года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39 участников</a:t>
            </a:r>
          </a:p>
          <a:p>
            <a:pPr algn="ctr">
              <a:spcBef>
                <a:spcPct val="20000"/>
              </a:spcBef>
              <a:defRPr/>
            </a:pP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-10.00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algn="r">
              <a:spcBef>
                <a:spcPct val="20000"/>
              </a:spcBef>
              <a:defRPr/>
            </a:pP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 Гимназия № 21"</a:t>
            </a: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41986" name="Рисунок 1" descr="Описание: E:\Desktop\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" y="3133473"/>
            <a:ext cx="4581229" cy="33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2" descr="Описание: E:\Desktop\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3133473"/>
            <a:ext cx="4230340" cy="33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411" name="Picture 2" descr="D:\Рабочая\ЮБИЛЕЙ\календарики\75 лет все\logot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746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i="1" dirty="0">
              <a:solidFill>
                <a:srgbClr val="4F81BD">
                  <a:lumMod val="50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17413" name="Заголовок 7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115300" cy="417513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Многопредметный интеллектуальный марафон для учащихся 3-х классов образовательных организаций города – ноябрь 2018, 35 участников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 Гимназия № 21"</a:t>
            </a:r>
          </a:p>
        </p:txBody>
      </p:sp>
      <p:pic>
        <p:nvPicPr>
          <p:cNvPr id="1026" name="Рисунок 1" descr="https://sun1-15.userapi.com/c831108/v831108780/1d09f4/5eAJiLeHT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15430" r="10828" b="6259"/>
          <a:stretch>
            <a:fillRect/>
          </a:stretch>
        </p:blipFill>
        <p:spPr bwMode="auto">
          <a:xfrm>
            <a:off x="147180" y="2348880"/>
            <a:ext cx="439248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oI7Pj3jp7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2" r="12656" b="20103"/>
          <a:stretch>
            <a:fillRect/>
          </a:stretch>
        </p:blipFill>
        <p:spPr bwMode="auto">
          <a:xfrm>
            <a:off x="4932040" y="2348880"/>
            <a:ext cx="40863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2" name="Заголовок 7"/>
          <p:cNvSpPr>
            <a:spLocks noGrp="1"/>
          </p:cNvSpPr>
          <p:nvPr>
            <p:ph type="title"/>
          </p:nvPr>
        </p:nvSpPr>
        <p:spPr>
          <a:xfrm>
            <a:off x="107504" y="1139825"/>
            <a:ext cx="8856984" cy="488950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интеллектуальная игра «Эврика»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учащихся 2-х классов образовательных организаций города, апрель 2018 года,  30 команд города, 120 участников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://2.bp.blogspot.com/-mFXjlnv8pQs/UXzBerNWd_I/AAAAAAAACRU/Bif_Fx0PU_0/s1600/DSC05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57290" y="2499423"/>
            <a:ext cx="6392533" cy="4025921"/>
          </a:xfrm>
          <a:solidFill>
            <a:srgbClr val="FFFFFF">
              <a:shade val="85000"/>
            </a:srgbClr>
          </a:solidFill>
          <a:ln w="88900" cap="sq"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14338" name="Picture 2" descr="E:\Desktop\фото\игра\20180421_101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3"/>
            <a:ext cx="8424936" cy="45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652" name="Заголовок 7"/>
          <p:cNvSpPr>
            <a:spLocks noGrp="1"/>
          </p:cNvSpPr>
          <p:nvPr>
            <p:ph type="title"/>
          </p:nvPr>
        </p:nvSpPr>
        <p:spPr>
          <a:xfrm>
            <a:off x="107504" y="1046486"/>
            <a:ext cx="8856984" cy="488950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– панорама успешных практик 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Урок в начальной школе в логике системно-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подхода» 19.09.2018 года </a:t>
            </a:r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15888"/>
            <a:ext cx="81010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1000" spc="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400" kern="1000" spc="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№ 21"</a:t>
            </a: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3351" r="3200" b="4273"/>
          <a:stretch/>
        </p:blipFill>
        <p:spPr bwMode="auto">
          <a:xfrm>
            <a:off x="251520" y="2772075"/>
            <a:ext cx="4119614" cy="3724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3455" r="3360" b="4553"/>
          <a:stretch/>
        </p:blipFill>
        <p:spPr bwMode="auto">
          <a:xfrm>
            <a:off x="4823505" y="2772076"/>
            <a:ext cx="4067582" cy="368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381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  Презентация проекта «Особенности использования эвристической технологии в образовательном процессе» 15.11.1917 года -33 участника   </vt:lpstr>
      <vt:lpstr>Презентация PowerPoint</vt:lpstr>
      <vt:lpstr>Презентация PowerPoint</vt:lpstr>
      <vt:lpstr>  Многопредметный интеллектуальный марафон для учащихся 3-х классов образовательных организаций города – ноябрь 2018, 35 участников</vt:lpstr>
      <vt:lpstr>   Командная интеллектуальная игра «Эврика»  для учащихся 2-х классов образовательных организаций города, апрель 2018 года,  30 команд города, 120 участников </vt:lpstr>
      <vt:lpstr>   Конференция – панорама успешных практик  « Урок в начальной школе в логике системно-деятельностного подхода» 19.09.2018 года </vt:lpstr>
      <vt:lpstr>Презентация PowerPoint</vt:lpstr>
      <vt:lpstr>План реализации проекта на 2019 год: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Тамара Борисовна</cp:lastModifiedBy>
  <cp:revision>152</cp:revision>
  <cp:lastPrinted>2018-12-20T09:45:47Z</cp:lastPrinted>
  <dcterms:created xsi:type="dcterms:W3CDTF">2014-10-13T04:41:07Z</dcterms:created>
  <dcterms:modified xsi:type="dcterms:W3CDTF">2019-03-25T12:04:54Z</dcterms:modified>
</cp:coreProperties>
</file>