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363" r:id="rId4"/>
    <p:sldId id="317" r:id="rId5"/>
    <p:sldId id="383" r:id="rId6"/>
    <p:sldId id="318" r:id="rId7"/>
    <p:sldId id="372" r:id="rId8"/>
    <p:sldId id="269" r:id="rId9"/>
    <p:sldId id="381" r:id="rId10"/>
    <p:sldId id="375" r:id="rId11"/>
    <p:sldId id="376" r:id="rId12"/>
    <p:sldId id="368" r:id="rId13"/>
    <p:sldId id="278" r:id="rId14"/>
    <p:sldId id="323" r:id="rId15"/>
    <p:sldId id="279" r:id="rId16"/>
    <p:sldId id="268" r:id="rId17"/>
    <p:sldId id="378" r:id="rId18"/>
    <p:sldId id="379" r:id="rId19"/>
    <p:sldId id="267" r:id="rId20"/>
    <p:sldId id="380" r:id="rId21"/>
  </p:sldIdLst>
  <p:sldSz cx="9144000" cy="6858000" type="screen4x3"/>
  <p:notesSz cx="6735763" cy="98663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5F4B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975" autoAdjust="0"/>
    <p:restoredTop sz="83481" autoAdjust="0"/>
  </p:normalViewPr>
  <p:slideViewPr>
    <p:cSldViewPr>
      <p:cViewPr varScale="1">
        <p:scale>
          <a:sx n="73" d="100"/>
          <a:sy n="73" d="100"/>
        </p:scale>
        <p:origin x="-1973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3316"/>
          </a:xfrm>
          <a:prstGeom prst="rect">
            <a:avLst/>
          </a:prstGeom>
        </p:spPr>
        <p:txBody>
          <a:bodyPr vert="horz" lIns="90800" tIns="45400" rIns="90800" bIns="4540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1"/>
            <a:ext cx="2918831" cy="493316"/>
          </a:xfrm>
          <a:prstGeom prst="rect">
            <a:avLst/>
          </a:prstGeom>
        </p:spPr>
        <p:txBody>
          <a:bodyPr vert="horz" lIns="90800" tIns="45400" rIns="90800" bIns="45400" rtlCol="0"/>
          <a:lstStyle>
            <a:lvl1pPr algn="r">
              <a:defRPr sz="1200"/>
            </a:lvl1pPr>
          </a:lstStyle>
          <a:p>
            <a:fld id="{FE25AE92-5497-43C8-8594-61B03BDE7DB7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3316"/>
          </a:xfrm>
          <a:prstGeom prst="rect">
            <a:avLst/>
          </a:prstGeom>
        </p:spPr>
        <p:txBody>
          <a:bodyPr vert="horz" lIns="90800" tIns="45400" rIns="90800" bIns="4540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3316"/>
          </a:xfrm>
          <a:prstGeom prst="rect">
            <a:avLst/>
          </a:prstGeom>
        </p:spPr>
        <p:txBody>
          <a:bodyPr vert="horz" lIns="90800" tIns="45400" rIns="90800" bIns="45400" rtlCol="0" anchor="b"/>
          <a:lstStyle>
            <a:lvl1pPr algn="r">
              <a:defRPr sz="1200"/>
            </a:lvl1pPr>
          </a:lstStyle>
          <a:p>
            <a:fld id="{74EA8496-5D02-4077-8683-89DC74C48F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937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463" cy="493947"/>
          </a:xfrm>
          <a:prstGeom prst="rect">
            <a:avLst/>
          </a:prstGeom>
        </p:spPr>
        <p:txBody>
          <a:bodyPr vert="horz" lIns="90800" tIns="45400" rIns="90800" bIns="4540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726" y="0"/>
            <a:ext cx="2918463" cy="493947"/>
          </a:xfrm>
          <a:prstGeom prst="rect">
            <a:avLst/>
          </a:prstGeom>
        </p:spPr>
        <p:txBody>
          <a:bodyPr vert="horz" lIns="90800" tIns="45400" rIns="90800" bIns="45400" rtlCol="0"/>
          <a:lstStyle>
            <a:lvl1pPr algn="r">
              <a:defRPr sz="1200"/>
            </a:lvl1pPr>
          </a:lstStyle>
          <a:p>
            <a:fld id="{D0CCA09C-22C9-45DE-B3CB-BFF0083B9EB7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00" tIns="45400" rIns="90800" bIns="4540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734" y="4686972"/>
            <a:ext cx="5388296" cy="4439210"/>
          </a:xfrm>
          <a:prstGeom prst="rect">
            <a:avLst/>
          </a:prstGeom>
        </p:spPr>
        <p:txBody>
          <a:bodyPr vert="horz" lIns="90800" tIns="45400" rIns="90800" bIns="4540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0788"/>
            <a:ext cx="2918463" cy="493947"/>
          </a:xfrm>
          <a:prstGeom prst="rect">
            <a:avLst/>
          </a:prstGeom>
        </p:spPr>
        <p:txBody>
          <a:bodyPr vert="horz" lIns="90800" tIns="45400" rIns="90800" bIns="4540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726" y="9370788"/>
            <a:ext cx="2918463" cy="493947"/>
          </a:xfrm>
          <a:prstGeom prst="rect">
            <a:avLst/>
          </a:prstGeom>
        </p:spPr>
        <p:txBody>
          <a:bodyPr vert="horz" lIns="90800" tIns="45400" rIns="90800" bIns="45400" rtlCol="0" anchor="b"/>
          <a:lstStyle>
            <a:lvl1pPr algn="r">
              <a:defRPr sz="1200"/>
            </a:lvl1pPr>
          </a:lstStyle>
          <a:p>
            <a:fld id="{CB453E5E-651C-4B47-A33D-672B1FBB45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1047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53E5E-651C-4B47-A33D-672B1FBB453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3684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A5050-D50A-4C21-BC6D-8E07821543D8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0E75E-8776-4A74-B5A1-032F316432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8F315-E629-47AB-B94C-30A66351A595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AB0B8-7E6A-45CB-BDB6-145B83C947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0DA0B-1F96-44A2-A61F-1C3A864C2062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F24BF-94FE-4E92-AA8B-4754D5EDC2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74316-9CE0-49CE-ADCE-E2A662C0C5A9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9323B-8F80-4680-8F8D-93C363B08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3ECDC-819F-4F26-B791-EA963FDDCD0B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1B7FE-F41F-4CA1-BC3B-B25AAAA7C5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7A65B-BC48-47C4-8036-37B3B1150158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B909A-A76F-440E-A25F-81B81112CC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3D0CC-45FE-4AA8-85C1-7DD0DC9D0B63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9AA09-9270-4350-A419-D792741F25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21608-0A16-4715-BAFC-0FE34CDF81B0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B2A32-8B60-4258-B4C5-0EDADC9A37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D245A-6AA6-454F-A86C-7B57C37792BC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5955D-BF15-4792-99A1-971632A4E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91432-ECCB-4032-BDFA-828F41CCE180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7B681-4F97-4343-A830-3BBE0565CB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7ACE3-F324-4ECE-BF95-FBA1713FD5C7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682BE-9A2E-4527-905C-EBCC6D7AB3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DD5565-020E-41C0-8EBF-FD6F7C8B08EB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A6AFF5F-7923-4D2F-AEC2-65DC9B4C65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leda29.ru/uploads/com_files/09_2018_19.09_gimnaziya_21.doc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8313" y="115888"/>
            <a:ext cx="8675687" cy="7921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42988" y="115888"/>
            <a:ext cx="8101012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"Город Архангельск"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"Гимназия </a:t>
            </a:r>
            <a:r>
              <a:rPr lang="ru-RU" sz="14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21"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87425" y="3160745"/>
            <a:ext cx="74168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2400" dirty="0">
              <a:latin typeface="Arial" charset="0"/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1341438"/>
            <a:ext cx="4860925" cy="1784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«Гимназия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21»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ОПОРНОЕ УЧРЕЖДЕНИЕ 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СИСТЕМЫ ОБРАЗОВАНИЯ 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</a:p>
          <a:p>
            <a:pPr algn="ctr" eaLnBrk="1" hangingPunct="1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«ГОРОД АРХАНГЕЛЬСК»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РЕАЛИЗАЦИИ НАПРАВЛЕНИЯ:</a:t>
            </a:r>
            <a:endParaRPr lang="ru-RU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810"/>
          <a:stretch/>
        </p:blipFill>
        <p:spPr>
          <a:xfrm>
            <a:off x="4860032" y="1161210"/>
            <a:ext cx="3888432" cy="2699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1" name="Picture 1" descr="C:\Users\Жн\Desktop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47" y="44624"/>
            <a:ext cx="1013761" cy="10018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83568" y="3861048"/>
            <a:ext cx="8064896" cy="1777752"/>
          </a:xfrm>
        </p:spPr>
        <p:txBody>
          <a:bodyPr/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«Методическое сопровождение педагогов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внедрению инновационных педагогических технологий в условиях введения ФГОС ООО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(русский язык, литература, иностранный язык)»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2017-2019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годы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8313" y="115888"/>
            <a:ext cx="8675687" cy="7921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395288" y="808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2500"/>
          </a:bodyPr>
          <a:lstStyle/>
          <a:p>
            <a:pPr algn="ctr">
              <a:defRPr/>
            </a:pP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Государственная итоговая аттестация: </a:t>
            </a:r>
          </a:p>
          <a:p>
            <a:pPr algn="ctr">
              <a:defRPr/>
            </a:pP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ОГЭ по английскому языку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395288" y="2924944"/>
            <a:ext cx="8229600" cy="373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ru-RU" sz="3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2988" y="115888"/>
            <a:ext cx="8101012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"Город Архангельск"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"Гимназия </a:t>
            </a:r>
            <a:r>
              <a:rPr lang="ru-RU" sz="14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21"</a:t>
            </a:r>
          </a:p>
        </p:txBody>
      </p:sp>
      <p:pic>
        <p:nvPicPr>
          <p:cNvPr id="7" name="Picture 1" descr="C:\Users\Жн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7" y="44624"/>
            <a:ext cx="1013761" cy="1001862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10071139"/>
              </p:ext>
            </p:extLst>
          </p:nvPr>
        </p:nvGraphicFramePr>
        <p:xfrm>
          <a:off x="1259632" y="2202953"/>
          <a:ext cx="60960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Количество участников</a:t>
                      </a:r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2014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2015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2016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2017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2018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94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59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370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389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423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  Средний балл</a:t>
                      </a:r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57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60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51,5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56,6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56,3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7907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8313" y="115888"/>
            <a:ext cx="8675687" cy="7921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395288" y="808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2500"/>
          </a:bodyPr>
          <a:lstStyle/>
          <a:p>
            <a:pPr algn="ctr">
              <a:defRPr/>
            </a:pP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Государственная итоговая аттестация: </a:t>
            </a:r>
          </a:p>
          <a:p>
            <a:pPr algn="ctr">
              <a:defRPr/>
            </a:pP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ЕГЭ по английскому языку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395288" y="2924944"/>
            <a:ext cx="8229600" cy="373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ru-RU" sz="3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2988" y="115888"/>
            <a:ext cx="8101012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"Город Архангельск"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"Гимназия </a:t>
            </a:r>
            <a:r>
              <a:rPr lang="ru-RU" sz="14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21"</a:t>
            </a:r>
          </a:p>
        </p:txBody>
      </p:sp>
      <p:pic>
        <p:nvPicPr>
          <p:cNvPr id="7" name="Picture 1" descr="C:\Users\Жн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7" y="44624"/>
            <a:ext cx="1013761" cy="1001862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11049730"/>
              </p:ext>
            </p:extLst>
          </p:nvPr>
        </p:nvGraphicFramePr>
        <p:xfrm>
          <a:off x="1259632" y="2202953"/>
          <a:ext cx="60960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Количество участников</a:t>
                      </a:r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2014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2015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2016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2017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2018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230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241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224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224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232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   Средний балл</a:t>
                      </a:r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65,8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63,6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64,7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67,5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66,2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9252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8313" y="115888"/>
            <a:ext cx="8675687" cy="7921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57200" y="6731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Традиционные ежегодные </a:t>
            </a:r>
          </a:p>
          <a:p>
            <a:pPr algn="ctr">
              <a:defRPr/>
            </a:pP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мероприятия 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для учащихся: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457200" y="18161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Литературный конкурс-праздник (4 классы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)-март</a:t>
            </a:r>
          </a:p>
          <a:p>
            <a:pPr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Конкурс поэтического перевода с иностранных языков ( 9-10 классы) - апрель </a:t>
            </a:r>
          </a:p>
          <a:p>
            <a:pPr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Конференция «Ломоносовские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чтения на английском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русском  языках»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-11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классы)  - ноябрь</a:t>
            </a:r>
          </a:p>
          <a:p>
            <a:pPr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Игровой конкурс «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Традиции Рождества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spcBef>
                <a:spcPct val="20000"/>
              </a:spcBef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(7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классы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- декабрь</a:t>
            </a:r>
          </a:p>
          <a:p>
            <a:pPr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2988" y="115888"/>
            <a:ext cx="8101012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"Город Архангельск"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"Гимназия </a:t>
            </a:r>
            <a:r>
              <a:rPr lang="ru-RU" sz="14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21"</a:t>
            </a:r>
          </a:p>
        </p:txBody>
      </p:sp>
      <p:pic>
        <p:nvPicPr>
          <p:cNvPr id="9" name="Picture 1" descr="C:\Users\Жн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7" y="44624"/>
            <a:ext cx="1013761" cy="1001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0075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8313" y="115888"/>
            <a:ext cx="8675687" cy="7921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457200" y="199866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ru-RU" sz="28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5" name="Picture 2" descr="G:\Лом чтения\DSCN557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3571875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6" name="Picture 3" descr="G:\Лом чтения\DSCN558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7750" y="1357313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042988" y="115888"/>
            <a:ext cx="8101012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"Город Архангельск"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"Гимназия </a:t>
            </a:r>
            <a:r>
              <a:rPr lang="ru-RU" sz="14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21"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5721" y="1000109"/>
            <a:ext cx="436248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Страноведческий игровой  конкурс </a:t>
            </a:r>
          </a:p>
          <a:p>
            <a:pPr algn="ctr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«Традиции Рождества», </a:t>
            </a:r>
          </a:p>
          <a:p>
            <a:pPr algn="ctr"/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 – команды  7 классов  образовательных организаций города.</a:t>
            </a:r>
          </a:p>
          <a:p>
            <a:pPr algn="ctr"/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Общее количество – 80 учащихся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2018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 конкурс  проводился с использованием мобильного приложения </a:t>
            </a:r>
            <a:r>
              <a:rPr lang="en-US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Kahoot</a:t>
            </a:r>
            <a:endParaRPr lang="ru-RU" b="1" dirty="0"/>
          </a:p>
        </p:txBody>
      </p:sp>
      <p:pic>
        <p:nvPicPr>
          <p:cNvPr id="10" name="Picture 1" descr="C:\Users\Жн\Desktop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47" y="44624"/>
            <a:ext cx="1013761" cy="1001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8313" y="115888"/>
            <a:ext cx="8675687" cy="7921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457200" y="199866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ru-RU" sz="28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2988" y="115888"/>
            <a:ext cx="8101012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"Город Архангельск"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"Гимназия </a:t>
            </a:r>
            <a:r>
              <a:rPr lang="ru-RU" sz="14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21"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57200" y="1277888"/>
            <a:ext cx="8229600" cy="11430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Литературный конкурс – праздник 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2060"/>
                </a:solidFill>
                <a:latin typeface="Times New Roman"/>
                <a:ea typeface="Times New Roman"/>
              </a:rPr>
              <a:t>«Путешествуем с героями книг – </a:t>
            </a:r>
            <a:r>
              <a:rPr lang="ru-RU" sz="2400" b="1" i="1" dirty="0" err="1">
                <a:solidFill>
                  <a:srgbClr val="002060"/>
                </a:solidFill>
                <a:latin typeface="Times New Roman"/>
                <a:ea typeface="Times New Roman"/>
              </a:rPr>
              <a:t>Пеппи</a:t>
            </a:r>
            <a:r>
              <a:rPr lang="ru-RU" sz="2400" b="1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- Длинный </a:t>
            </a:r>
            <a:r>
              <a:rPr lang="ru-RU" sz="2400" b="1" i="1" dirty="0">
                <a:solidFill>
                  <a:srgbClr val="002060"/>
                </a:solidFill>
                <a:latin typeface="Times New Roman"/>
                <a:ea typeface="Times New Roman"/>
              </a:rPr>
              <a:t>Чулок приглашает гостей»</a:t>
            </a:r>
            <a:r>
              <a:rPr lang="ru-RU" sz="2000" i="1" dirty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000" i="1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апрель 2018 года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участников из 24 образовательных организаций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 города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C:\Documents and Settings\1\Мои документы\Фото\Доктор Сьюз\DSC005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68960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3" descr="C:\Documents and Settings\1\Мои документы\Фото\Доктор Сьюз\DSC005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068960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1" descr="C:\Users\Жн\Desktop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47" y="44624"/>
            <a:ext cx="1013761" cy="1001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7676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8313" y="115888"/>
            <a:ext cx="8675687" cy="7921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457200" y="199866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ru-RU" sz="28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2988" y="115888"/>
            <a:ext cx="8101012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"Город Архангельск"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"Гимназия </a:t>
            </a:r>
            <a:r>
              <a:rPr lang="ru-RU" sz="14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21"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071547"/>
            <a:ext cx="82582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онференция учебно-исследовательских работ  региональной направленности «</a:t>
            </a:r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e-DE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Ломоносовские чтения на английском и русском языках», </a:t>
            </a:r>
            <a:b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 ноября  2018 года</a:t>
            </a:r>
            <a:endParaRPr lang="ru-RU" sz="2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9500" y="2177173"/>
            <a:ext cx="39564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 – 1 победитель, 2 призера, 5 лауреатов,20 участников</a:t>
            </a:r>
            <a:endParaRPr lang="ru-RU" dirty="0"/>
          </a:p>
        </p:txBody>
      </p:sp>
      <p:pic>
        <p:nvPicPr>
          <p:cNvPr id="13" name="Picture 1" descr="C:\Users\Жн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7" y="44624"/>
            <a:ext cx="1013761" cy="1001862"/>
          </a:xfrm>
          <a:prstGeom prst="rect">
            <a:avLst/>
          </a:prstGeom>
          <a:noFill/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348" y="2420888"/>
            <a:ext cx="4038600" cy="302895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3330475"/>
            <a:ext cx="4499992" cy="3374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8313" y="115888"/>
            <a:ext cx="8675687" cy="7921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457200" y="957963"/>
            <a:ext cx="8229600" cy="95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Темы исследовательских работ лауреатов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конференции «Ломоносовские чтения -2018»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457200" y="1916833"/>
            <a:ext cx="82296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85000" lnSpcReduction="20000"/>
          </a:bodyPr>
          <a:lstStyle/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Жизненный путь ученого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Н.П.Лаверова</a:t>
            </a: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Экспедиция О.Ю. Шмидта и прохождение Северного морского пути</a:t>
            </a: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полигона ТБО в Архангельской области: благо или зло?</a:t>
            </a: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Мифические и реальные опасности космических запусков с космодрома Плесецк</a:t>
            </a: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Англиканская церковь в Архангельске</a:t>
            </a: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Архангельская «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моржовка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моей семьи во время ВОВ</a:t>
            </a: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«Арктика: территория диалога»- стратегические задачи и проблемы</a:t>
            </a: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2988" y="115888"/>
            <a:ext cx="8101012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"Город Архангельск"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"Гимназия </a:t>
            </a:r>
            <a:r>
              <a:rPr lang="ru-RU" sz="14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21"</a:t>
            </a:r>
          </a:p>
        </p:txBody>
      </p:sp>
      <p:pic>
        <p:nvPicPr>
          <p:cNvPr id="7" name="Picture 1" descr="C:\Users\Жн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7" y="44624"/>
            <a:ext cx="1013761" cy="1001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8313" y="115888"/>
            <a:ext cx="8675687" cy="7921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395288" y="808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Выводы: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395288" y="1714488"/>
            <a:ext cx="8229600" cy="49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работы над проектом позволяет сделать выводы о том, что: </a:t>
            </a: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1 - повысилась посещаемость мероприятий, т.к. охват учителей увеличился, используются новые формы проведения мероприятий, освещаются актуальные темы </a:t>
            </a: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2 -  показатель удовлетворенности качеством мероприятий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</a:t>
            </a: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3 - количество участников ГИА увеличилось, показатели качества ГИА остались на прежнем уровне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2988" y="115888"/>
            <a:ext cx="8101012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"Город Архангельск"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"Гимназия </a:t>
            </a:r>
            <a:r>
              <a:rPr lang="ru-RU" sz="14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21"</a:t>
            </a:r>
          </a:p>
        </p:txBody>
      </p:sp>
      <p:pic>
        <p:nvPicPr>
          <p:cNvPr id="7" name="Picture 1" descr="C:\Users\Жн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7" y="44624"/>
            <a:ext cx="1013761" cy="1001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036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8313" y="115888"/>
            <a:ext cx="8675687" cy="7921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395288" y="808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Выводы: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395288" y="1714488"/>
            <a:ext cx="8229600" cy="49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85000" lnSpcReduction="20000"/>
          </a:bodyPr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4 - организовано сетевое взаимодействие – создана страница на сайте гимназии, содержащая 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 методических материалов</a:t>
            </a: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 количество участников конкурсов среди учащихся растет, что свидетельствует о повышении мотивации к изучению  языков</a:t>
            </a: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6 - учителя активнее участвуют в профессиональных конкурсах </a:t>
            </a: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7 - расширяется социальное партнерство ( САФУ им. Ломоносова, НИУ ВШЭ (г.Москва), ЛЦ «Полиглот», 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AIESEC,</a:t>
            </a: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библиотека им. </a:t>
            </a:r>
            <a:r>
              <a:rPr lang="ru-RU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Овсянкина</a:t>
            </a: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др.), международное сотрудничество со школами Норвегии и США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ru-RU" sz="3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2988" y="115888"/>
            <a:ext cx="8101012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"Город Архангельск"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"Гимназия </a:t>
            </a:r>
            <a:r>
              <a:rPr lang="ru-RU" sz="14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21"</a:t>
            </a:r>
          </a:p>
        </p:txBody>
      </p:sp>
      <p:pic>
        <p:nvPicPr>
          <p:cNvPr id="7" name="Picture 1" descr="C:\Users\Жн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7" y="44624"/>
            <a:ext cx="1013761" cy="1001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3041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8313" y="115888"/>
            <a:ext cx="8675687" cy="7921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68313" y="808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Задачи по развитию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направления:</a:t>
            </a:r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468313" y="1951038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Развитие 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единого информационного пространства, доступного для каждого члена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сообщества;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Расширение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взаимодействия на региональном, всероссийском и международном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уровне;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Распространение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успешных педагогических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практик подготовки к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ГИА,ВПР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Олимпиадам;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Вовлечение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большего количества педагогов в творческий процесс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обучения языкам;</a:t>
            </a:r>
          </a:p>
          <a:p>
            <a:pPr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Прохождение международных экзаменов, ЕГЭ</a:t>
            </a:r>
          </a:p>
          <a:p>
            <a:pPr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2988" y="115888"/>
            <a:ext cx="8101012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"Город Архангельск"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"Гимназия </a:t>
            </a:r>
            <a:r>
              <a:rPr lang="ru-RU" sz="14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21"</a:t>
            </a:r>
          </a:p>
        </p:txBody>
      </p:sp>
      <p:pic>
        <p:nvPicPr>
          <p:cNvPr id="9" name="Picture 1" descr="C:\Users\Жн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7" y="44624"/>
            <a:ext cx="1013761" cy="1001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8313" y="115888"/>
            <a:ext cx="8675687" cy="7921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457200" y="8905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Актуальность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направления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 bwMode="auto">
          <a:xfrm>
            <a:off x="457200" y="1700808"/>
            <a:ext cx="8229600" cy="5041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algn="ctr" eaLnBrk="1" hangingPunct="1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качества 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преподавания предметной области «Русский язык» и «Иностранные языки» </a:t>
            </a:r>
          </a:p>
          <a:p>
            <a:pPr algn="ctr" eaLnBrk="1" hangingPunct="1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качественная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подготовка к ГИА по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русскому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иностранным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языкам</a:t>
            </a:r>
          </a:p>
          <a:p>
            <a:pPr marL="457200" indent="-457200" algn="ctr" eaLnBrk="1" hangingPunct="1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мотивации учащихся к изучению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русского и иностранных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языков </a:t>
            </a:r>
          </a:p>
          <a:p>
            <a:pPr algn="ctr" eaLnBrk="1" hangingPunct="1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создание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условий к непрерывному повышению  квалификации и  творческой активности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учителей-лингвистов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2988" y="115888"/>
            <a:ext cx="8101012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"Город Архангельск"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"Гимназия </a:t>
            </a:r>
            <a:r>
              <a:rPr lang="ru-RU" sz="14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21"</a:t>
            </a:r>
          </a:p>
        </p:txBody>
      </p:sp>
      <p:pic>
        <p:nvPicPr>
          <p:cNvPr id="7" name="Picture 1" descr="C:\Users\Жн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7" y="44624"/>
            <a:ext cx="1013761" cy="1001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8313" y="115888"/>
            <a:ext cx="8675687" cy="7921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68313" y="808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>
              <a:defRPr/>
            </a:pPr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468313" y="1951038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Данные задачи найдут свое воплощение в ходе реализации </a:t>
            </a:r>
            <a:r>
              <a:rPr lang="ru-RU" sz="3200" b="1" i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следующего проекта!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2988" y="115888"/>
            <a:ext cx="8101012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"Город Архангельск"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"Гимназия </a:t>
            </a:r>
            <a:r>
              <a:rPr lang="ru-RU" sz="14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21"</a:t>
            </a:r>
          </a:p>
        </p:txBody>
      </p:sp>
      <p:pic>
        <p:nvPicPr>
          <p:cNvPr id="9" name="Picture 1" descr="C:\Users\Жн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7" y="44624"/>
            <a:ext cx="1013761" cy="1001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2246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8313" y="115888"/>
            <a:ext cx="8675687" cy="7921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42988" y="115888"/>
            <a:ext cx="8101012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"Город Архангельск"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"Гимназия </a:t>
            </a:r>
            <a:r>
              <a:rPr lang="ru-RU" sz="14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21"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51520" y="845840"/>
            <a:ext cx="843528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Методические мероприятия для учителей </a:t>
            </a:r>
            <a:r>
              <a:rPr lang="ru-RU" sz="3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468313" y="1709267"/>
            <a:ext cx="7992120" cy="488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ü"/>
            </a:pPr>
            <a:endParaRPr lang="ru-RU" sz="23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" descr="C:\Users\Жн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7" y="44624"/>
            <a:ext cx="1013761" cy="1001862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04673290"/>
              </p:ext>
            </p:extLst>
          </p:nvPr>
        </p:nvGraphicFramePr>
        <p:xfrm>
          <a:off x="827583" y="1556791"/>
          <a:ext cx="7200799" cy="5112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4955"/>
                <a:gridCol w="1605934"/>
                <a:gridCol w="1864955"/>
                <a:gridCol w="1864955"/>
              </a:tblGrid>
              <a:tr h="11011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мероприятий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педагогов,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транслирующих опыт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77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Семинар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39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Педагогический форум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77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Семинар-практикум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77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Конференция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623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Творческий конкурс 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победитель,2 призера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471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Конкурс методических материалов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победителя в 4 номинациях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5701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8313" y="115888"/>
            <a:ext cx="8675687" cy="7921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42988" y="115888"/>
            <a:ext cx="8101012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"Город Архангельск"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"Гимназия </a:t>
            </a:r>
            <a:r>
              <a:rPr lang="ru-RU" sz="14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21"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51520" y="845840"/>
            <a:ext cx="843528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Методические мероприятия для учителей: </a:t>
            </a:r>
            <a:r>
              <a:rPr lang="ru-RU" sz="3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468313" y="1709266"/>
            <a:ext cx="7992120" cy="488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Aft>
                <a:spcPts val="0"/>
              </a:spcAft>
              <a:buFont typeface="Wingdings" pitchFamily="2" charset="2"/>
              <a:buChar char="ü"/>
              <a:tabLst>
                <a:tab pos="6210935" algn="l"/>
              </a:tabLst>
            </a:pPr>
            <a:r>
              <a:rPr lang="ru-RU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</a:t>
            </a:r>
            <a:r>
              <a:rPr lang="ru-RU" sz="2400" b="1" dirty="0" smtClean="0">
                <a:latin typeface="Times New Roman"/>
                <a:ea typeface="Times New Roman"/>
              </a:rPr>
              <a:t> </a:t>
            </a:r>
            <a:r>
              <a:rPr lang="ru-RU" sz="2400" i="1" dirty="0">
                <a:solidFill>
                  <a:srgbClr val="002060"/>
                </a:solidFill>
                <a:latin typeface="Times New Roman"/>
                <a:ea typeface="Times New Roman"/>
              </a:rPr>
              <a:t>"Коммуникативные технологии достижения образовательных результатов на уроках иностранного языка</a:t>
            </a:r>
            <a:r>
              <a:rPr lang="ru-RU" sz="2400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»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,17.02.2017</a:t>
            </a:r>
            <a:endParaRPr lang="ru-RU" sz="20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форум </a:t>
            </a:r>
            <a:r>
              <a:rPr lang="ru-RU" sz="2400" i="1" dirty="0">
                <a:solidFill>
                  <a:srgbClr val="002060"/>
                </a:solidFill>
                <a:latin typeface="Times New Roman"/>
                <a:ea typeface="Times New Roman"/>
                <a:cs typeface="Arial" pitchFamily="34" charset="0"/>
              </a:rPr>
              <a:t>«Мотивация как условие успешности освоения ООП  по учебным дисциплинам предметной области «Филология»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27.11.2017</a:t>
            </a:r>
          </a:p>
          <a:p>
            <a:pPr lvl="0" algn="just">
              <a:spcBef>
                <a:spcPct val="0"/>
              </a:spcBef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конкурс 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«Парад проектов»,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Семинар-практикум 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Успешная </a:t>
            </a:r>
            <a:r>
              <a:rPr lang="ru-RU" sz="2400" i="1" dirty="0">
                <a:solidFill>
                  <a:srgbClr val="002060"/>
                </a:solidFill>
                <a:latin typeface="Times New Roman"/>
                <a:ea typeface="Times New Roman"/>
              </a:rPr>
              <a:t>подготовка к </a:t>
            </a:r>
            <a:r>
              <a:rPr lang="ru-RU" sz="2400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ГИА по    предметам </a:t>
            </a:r>
            <a:r>
              <a:rPr lang="ru-RU" sz="2400" i="1" dirty="0">
                <a:solidFill>
                  <a:srgbClr val="002060"/>
                </a:solidFill>
                <a:latin typeface="Times New Roman"/>
                <a:ea typeface="Times New Roman"/>
              </a:rPr>
              <a:t>русский язык, литература и иностранные </a:t>
            </a:r>
            <a:r>
              <a:rPr lang="ru-RU" sz="2400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языки»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,13.03.2018</a:t>
            </a:r>
          </a:p>
          <a:p>
            <a:pPr marL="342900" lvl="0" indent="-342900" algn="l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методических материалов  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творчества к мастерству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февраль-март 2018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ü"/>
            </a:pP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" descr="C:\Users\Жн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7" y="44624"/>
            <a:ext cx="1013761" cy="1001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2574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8313" y="115888"/>
            <a:ext cx="8675687" cy="7921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42988" y="115888"/>
            <a:ext cx="8101012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"Город Архангельск"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"Гимназия </a:t>
            </a:r>
            <a:r>
              <a:rPr lang="ru-RU" sz="14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21"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51520" y="845840"/>
            <a:ext cx="843528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Aft>
                <a:spcPts val="0"/>
              </a:spcAft>
            </a:pPr>
            <a:endParaRPr lang="ru-RU" sz="36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36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36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36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36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36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36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36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36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36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Семинар-практикум для учителей русского языка и литературы</a:t>
            </a:r>
            <a:endParaRPr lang="ru-RU" sz="280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i="1" dirty="0" smtClean="0">
                <a:latin typeface="Times New Roman"/>
                <a:ea typeface="Times New Roman"/>
              </a:rPr>
              <a:t>"Подготовка к итоговому собеседованию по русскому языку – 9 класс»  </a:t>
            </a:r>
          </a:p>
          <a:p>
            <a:pPr>
              <a:spcAft>
                <a:spcPts val="0"/>
              </a:spcAft>
            </a:pPr>
            <a:r>
              <a:rPr lang="ru-RU" sz="2800" i="1" dirty="0" smtClean="0">
                <a:latin typeface="Times New Roman"/>
                <a:ea typeface="Times New Roman"/>
              </a:rPr>
              <a:t>18.01.2019</a:t>
            </a:r>
          </a:p>
          <a:p>
            <a:pPr>
              <a:spcAft>
                <a:spcPts val="0"/>
              </a:spcAft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Семинар-практикум для учителей иностранных языков</a:t>
            </a:r>
            <a:endParaRPr lang="ru-RU" sz="280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i="1" dirty="0" smtClean="0">
                <a:latin typeface="Times New Roman"/>
                <a:ea typeface="Times New Roman"/>
              </a:rPr>
              <a:t>"Эффективные приемы  подготовки к письменной и устной части ГИА по английскому языку» - 31.01.2019</a:t>
            </a:r>
          </a:p>
          <a:p>
            <a:pPr>
              <a:buFont typeface="Wingdings" pitchFamily="2" charset="2"/>
              <a:buChar char="ü"/>
            </a:pPr>
            <a:endParaRPr lang="ru-RU" sz="2800" i="1" dirty="0"/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468313" y="1709266"/>
            <a:ext cx="7992120" cy="488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ü"/>
            </a:pP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" descr="C:\Users\Жн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7" y="44624"/>
            <a:ext cx="1013761" cy="100186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571604" y="1142984"/>
            <a:ext cx="73581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Методические мероприятия для учителей: </a:t>
            </a: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574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8313" y="115888"/>
            <a:ext cx="8675687" cy="7921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42988" y="115888"/>
            <a:ext cx="8101012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"Город Архангельск"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"Гимназия </a:t>
            </a:r>
            <a:r>
              <a:rPr lang="ru-RU" sz="14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21"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67544" y="163792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Секционное заседание городской конференции педагогических и руководящих работников на тему 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Создание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единого образовательного пространства учителей-лингвистов для повышения качества школьного филологического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образования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сентября 2017 года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251520" y="371703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Секционное заседание городской конференции педагогических и руководящих работников на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тему</a:t>
            </a:r>
          </a:p>
          <a:p>
            <a:pPr>
              <a:spcAft>
                <a:spcPts val="0"/>
              </a:spcAft>
              <a:tabLst>
                <a:tab pos="6210935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"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Системно-</a:t>
            </a:r>
            <a:r>
              <a:rPr lang="ru-RU" sz="24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деятельностный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 подход в преподавании русского и иностранных языков как условие повышения качества образования"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сентября 2018 года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" descr="C:\Users\Жн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7" y="44624"/>
            <a:ext cx="1013761" cy="1001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4070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8313" y="115888"/>
            <a:ext cx="8675687" cy="7921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42988" y="115888"/>
            <a:ext cx="8101012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"Город Архангельск"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"Гимназия </a:t>
            </a:r>
            <a:r>
              <a:rPr lang="ru-RU" sz="14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21"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457200" y="81783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Секционное заседание городской конференции педагогических и руководящих работников на тему </a:t>
            </a:r>
            <a:r>
              <a:rPr lang="ru-RU" sz="1600" b="1" dirty="0">
                <a:solidFill>
                  <a:srgbClr val="002060"/>
                </a:solidFill>
                <a:latin typeface="Times New Roman"/>
                <a:ea typeface="Times New Roman"/>
                <a:cs typeface="Arial" pitchFamily="34" charset="0"/>
              </a:rPr>
              <a:t>"Системно-</a:t>
            </a:r>
            <a:r>
              <a:rPr lang="ru-RU" sz="1600" b="1" dirty="0" err="1">
                <a:solidFill>
                  <a:srgbClr val="002060"/>
                </a:solidFill>
                <a:latin typeface="Times New Roman"/>
                <a:ea typeface="Times New Roman"/>
                <a:cs typeface="Arial" pitchFamily="34" charset="0"/>
              </a:rPr>
              <a:t>деятельностный</a:t>
            </a:r>
            <a:r>
              <a:rPr lang="ru-RU" sz="1600" b="1" dirty="0">
                <a:solidFill>
                  <a:srgbClr val="002060"/>
                </a:solidFill>
                <a:latin typeface="Times New Roman"/>
                <a:ea typeface="Times New Roman"/>
                <a:cs typeface="Arial" pitchFamily="34" charset="0"/>
              </a:rPr>
              <a:t> подход в преподавании русского и иностранных языков как условие повышения качества 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ea typeface="Times New Roman"/>
                <a:cs typeface="Arial" pitchFamily="34" charset="0"/>
              </a:rPr>
              <a:t>образования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457200" y="214339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3 секций по темам: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Урок 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</a:rPr>
              <a:t>в начальной школе в логике системно-</a:t>
            </a:r>
            <a:r>
              <a:rPr lang="ru-RU" sz="2800" dirty="0" err="1">
                <a:solidFill>
                  <a:srgbClr val="002060"/>
                </a:solidFill>
                <a:latin typeface="Times New Roman"/>
                <a:ea typeface="Times New Roman"/>
              </a:rPr>
              <a:t>деятельностного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подхода. </a:t>
            </a:r>
          </a:p>
          <a:p>
            <a:pPr marL="457200" indent="-457200" algn="l">
              <a:spcAft>
                <a:spcPts val="0"/>
              </a:spcAft>
              <a:buFont typeface="Wingdings" pitchFamily="2" charset="2"/>
              <a:buChar char="ü"/>
              <a:tabLst>
                <a:tab pos="6210935" algn="l"/>
              </a:tabLst>
            </a:pPr>
            <a:r>
              <a:rPr lang="ru-RU" sz="28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Современный 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</a:rPr>
              <a:t>урок русского языка в логике системно-</a:t>
            </a:r>
            <a:r>
              <a:rPr lang="ru-RU" sz="2800" dirty="0" err="1">
                <a:solidFill>
                  <a:srgbClr val="002060"/>
                </a:solidFill>
                <a:latin typeface="Times New Roman"/>
                <a:ea typeface="Times New Roman"/>
              </a:rPr>
              <a:t>деятельностного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</a:rPr>
              <a:t> подхода"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Развитие 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</a:rPr>
              <a:t>положительной мотивации к изучению иностранных языков – основа успешной учебной деятельности и активной жизненной </a:t>
            </a:r>
            <a:r>
              <a:rPr lang="ru-RU" sz="28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позиции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" descr="C:\Users\Жн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7" y="44624"/>
            <a:ext cx="1013761" cy="1001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245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8313" y="115888"/>
            <a:ext cx="8675687" cy="7921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57200" y="1060170"/>
            <a:ext cx="82296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Результаты мониторинга</a:t>
            </a:r>
          </a:p>
          <a:p>
            <a:pPr lvl="0" algn="ctr"/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 Панорама успешных практик "Системно-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деятельностный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 подход в преподавании русского и иностранных языков как условие повышения качества образования" </a:t>
            </a:r>
            <a:endParaRPr lang="ru-RU" sz="2800" i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457200" y="18161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2988" y="115888"/>
            <a:ext cx="8101012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"Город Архангельск"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"Гимназия </a:t>
            </a:r>
            <a:r>
              <a:rPr lang="ru-RU" sz="14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21"</a:t>
            </a:r>
          </a:p>
        </p:txBody>
      </p:sp>
      <p:pic>
        <p:nvPicPr>
          <p:cNvPr id="9" name="Picture 1" descr="C:\Users\Жн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7" y="44624"/>
            <a:ext cx="1013761" cy="1001862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57120441"/>
              </p:ext>
            </p:extLst>
          </p:nvPr>
        </p:nvGraphicFramePr>
        <p:xfrm>
          <a:off x="1040917" y="2188366"/>
          <a:ext cx="6588732" cy="47320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4553"/>
                <a:gridCol w="3464179"/>
              </a:tblGrid>
              <a:tr h="578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Гимназия № 21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90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Статус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ОпУ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90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19.09.2018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8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учителя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русского языка и иностранных языков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8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Своевременность предоставления материалов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90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участников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8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Удовлетворенность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проведением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8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Доступность информации на сайте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8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(средний балл)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9,7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8313" y="115888"/>
            <a:ext cx="8675687" cy="7921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42988" y="115888"/>
            <a:ext cx="8101012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"Город Архангельск"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"Гимназия </a:t>
            </a:r>
            <a:r>
              <a:rPr lang="ru-RU" sz="14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21"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51520" y="1046486"/>
            <a:ext cx="8435280" cy="942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Конкурс методических материалов  </a:t>
            </a:r>
            <a:endParaRPr lang="ru-RU" sz="2800" b="1" i="1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 творчества к мастерству»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февраль-март 2018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468313" y="1709266"/>
            <a:ext cx="7992120" cy="488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 «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Буктрейлер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победитель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Бажечкина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И.В., МБОУ СШ № 95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Номинация «Бинарный урок» - победитель Фесенко А.С., МБОУ Гимназия № 6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Номинация «Творческая мастерская» – победитель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Сорванова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А.П., МБОУ СШ № 45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Номинация «Внеурочное мероприятие» - победители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Тявина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Е.В., МБОУ СШ № 28 (иностранный язык);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Тухватулина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А.В.,МБОУ ОШ № 48 (русский язык)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" descr="C:\Users\Жн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7" y="44624"/>
            <a:ext cx="1013761" cy="1001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5536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1408</TotalTime>
  <Words>1228</Words>
  <Application>Microsoft Office PowerPoint</Application>
  <PresentationFormat>Экран (4:3)</PresentationFormat>
  <Paragraphs>250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 Литературный конкурс – праздник  «Путешествуем с героями книг – Пеппи - Длинный Чулок приглашает гостей» апрель 2018 года 120 участников из 24 образовательных организаций организации  города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msi</dc:creator>
  <cp:lastModifiedBy>п</cp:lastModifiedBy>
  <cp:revision>142</cp:revision>
  <cp:lastPrinted>2018-12-20T10:06:28Z</cp:lastPrinted>
  <dcterms:created xsi:type="dcterms:W3CDTF">2014-10-13T04:41:07Z</dcterms:created>
  <dcterms:modified xsi:type="dcterms:W3CDTF">2019-03-27T07:21:02Z</dcterms:modified>
</cp:coreProperties>
</file>