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1" r:id="rId2"/>
  </p:sldMasterIdLst>
  <p:notesMasterIdLst>
    <p:notesMasterId r:id="rId27"/>
  </p:notesMasterIdLst>
  <p:sldIdLst>
    <p:sldId id="256" r:id="rId3"/>
    <p:sldId id="381" r:id="rId4"/>
    <p:sldId id="382" r:id="rId5"/>
    <p:sldId id="379" r:id="rId6"/>
    <p:sldId id="380" r:id="rId7"/>
    <p:sldId id="365" r:id="rId8"/>
    <p:sldId id="366" r:id="rId9"/>
    <p:sldId id="367" r:id="rId10"/>
    <p:sldId id="368" r:id="rId11"/>
    <p:sldId id="369" r:id="rId12"/>
    <p:sldId id="370" r:id="rId13"/>
    <p:sldId id="371" r:id="rId14"/>
    <p:sldId id="326" r:id="rId15"/>
    <p:sldId id="339" r:id="rId16"/>
    <p:sldId id="373" r:id="rId17"/>
    <p:sldId id="374" r:id="rId18"/>
    <p:sldId id="375" r:id="rId19"/>
    <p:sldId id="376" r:id="rId20"/>
    <p:sldId id="377" r:id="rId21"/>
    <p:sldId id="383" r:id="rId22"/>
    <p:sldId id="378" r:id="rId23"/>
    <p:sldId id="361" r:id="rId24"/>
    <p:sldId id="362" r:id="rId25"/>
    <p:sldId id="384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8DBE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2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E4FB6C-AF65-4E41-AF15-40AF3689CA6E}" type="doc">
      <dgm:prSet loTypeId="urn:microsoft.com/office/officeart/2005/8/layout/vProcess5" loCatId="process" qsTypeId="urn:microsoft.com/office/officeart/2005/8/quickstyle/3d4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5A3DCF5B-7F25-4926-85B3-5F0E7DCB01F3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solidFill>
            <a:srgbClr val="FF0000"/>
          </a:solidFill>
        </a:ln>
      </dgm:spPr>
      <dgm:t>
        <a:bodyPr/>
        <a:lstStyle/>
        <a:p>
          <a:pPr algn="ctr"/>
          <a:r>
            <a: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26.03.2019 – вебинар для руководителей ППЭ</a:t>
          </a:r>
          <a:endParaRPr lang="ru-RU" sz="3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411C082-B49D-410F-A6B5-38C7B520C4B1}" type="parTrans" cxnId="{461C260F-5DC7-4AB1-9D61-BA16CF0866A1}">
      <dgm:prSet/>
      <dgm:spPr/>
      <dgm:t>
        <a:bodyPr/>
        <a:lstStyle/>
        <a:p>
          <a:endParaRPr lang="ru-RU"/>
        </a:p>
      </dgm:t>
    </dgm:pt>
    <dgm:pt modelId="{E1156AFF-0C1E-4E8D-ADF0-76C43E1F6001}" type="sibTrans" cxnId="{461C260F-5DC7-4AB1-9D61-BA16CF0866A1}">
      <dgm:prSet/>
      <dgm:spPr>
        <a:ln>
          <a:solidFill>
            <a:srgbClr val="FF0000">
              <a:alpha val="90000"/>
            </a:srgbClr>
          </a:solidFill>
        </a:ln>
      </dgm:spPr>
      <dgm:t>
        <a:bodyPr/>
        <a:lstStyle/>
        <a:p>
          <a:endParaRPr lang="ru-RU"/>
        </a:p>
      </dgm:t>
    </dgm:pt>
    <dgm:pt modelId="{857C7C66-DA76-4195-92B9-2EB7A1521547}">
      <dgm:prSet phldrT="[Текст]" custT="1"/>
      <dgm:spPr/>
      <dgm:t>
        <a:bodyPr/>
        <a:lstStyle/>
        <a:p>
          <a:pPr algn="ctr"/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28.03.2019-02.04.2019</a:t>
          </a:r>
          <a:r>
            <a:rPr lang="ru-RU" sz="2800" dirty="0" smtClean="0"/>
            <a:t> </a:t>
          </a:r>
          <a:r>
            <a: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– </a:t>
          </a:r>
        </a:p>
        <a:p>
          <a:pPr algn="ctr"/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итоговое тестирование </a:t>
          </a:r>
          <a:endParaRPr lang="ru-RU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57E985D-25C6-4B20-A8F4-7BC6E94B75E6}" type="parTrans" cxnId="{53BE8E52-8695-4B4D-B54C-4D0E1454AEF6}">
      <dgm:prSet/>
      <dgm:spPr/>
      <dgm:t>
        <a:bodyPr/>
        <a:lstStyle/>
        <a:p>
          <a:endParaRPr lang="ru-RU"/>
        </a:p>
      </dgm:t>
    </dgm:pt>
    <dgm:pt modelId="{E19F7B46-33D3-4112-A77C-93027C8E7CA0}" type="sibTrans" cxnId="{53BE8E52-8695-4B4D-B54C-4D0E1454AEF6}">
      <dgm:prSet/>
      <dgm:spPr>
        <a:ln>
          <a:solidFill>
            <a:srgbClr val="FF0000">
              <a:alpha val="90000"/>
            </a:srgbClr>
          </a:solidFill>
        </a:ln>
      </dgm:spPr>
      <dgm:t>
        <a:bodyPr/>
        <a:lstStyle/>
        <a:p>
          <a:endParaRPr lang="ru-RU"/>
        </a:p>
      </dgm:t>
    </dgm:pt>
    <dgm:pt modelId="{AE6F0AD0-01D1-4E22-9A36-774147FA3FFC}">
      <dgm:prSet phldrT="[Текст]" custT="1"/>
      <dgm:spPr>
        <a:solidFill>
          <a:srgbClr val="FFFF00"/>
        </a:solidFill>
      </dgm:spPr>
      <dgm:t>
        <a:bodyPr/>
        <a:lstStyle/>
        <a:p>
          <a:pPr algn="ctr"/>
          <a:r>
            <a: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22.04.2019-23.04.2019 –второй этап тестирования</a:t>
          </a:r>
          <a:endParaRPr lang="ru-RU" sz="28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0E348CA-517C-4C13-99C3-B13E0AE3CD23}" type="parTrans" cxnId="{B2F61FC7-78BF-4565-93EA-CD4B04D252CA}">
      <dgm:prSet/>
      <dgm:spPr/>
      <dgm:t>
        <a:bodyPr/>
        <a:lstStyle/>
        <a:p>
          <a:endParaRPr lang="ru-RU"/>
        </a:p>
      </dgm:t>
    </dgm:pt>
    <dgm:pt modelId="{168E7D20-37E1-45B1-A64E-16E0487867FB}" type="sibTrans" cxnId="{B2F61FC7-78BF-4565-93EA-CD4B04D252CA}">
      <dgm:prSet/>
      <dgm:spPr/>
      <dgm:t>
        <a:bodyPr/>
        <a:lstStyle/>
        <a:p>
          <a:endParaRPr lang="ru-RU"/>
        </a:p>
      </dgm:t>
    </dgm:pt>
    <dgm:pt modelId="{D631C5BA-F349-4358-A00E-82CCB43453FE}">
      <dgm:prSet phldrT="[Текст]" custT="1"/>
      <dgm:spPr>
        <a:solidFill>
          <a:srgbClr val="FFFF00"/>
        </a:solidFill>
      </dgm:spPr>
      <dgm:t>
        <a:bodyPr/>
        <a:lstStyle/>
        <a:p>
          <a:pPr algn="ctr"/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 прошли итоговое тестирование  -   МБОУ СШ № 2, 10 (дом), 22 (дом),                        23 (дом), 77</a:t>
          </a:r>
          <a:endParaRPr lang="ru-RU" sz="2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6C255A1-E950-4F25-9B67-71B7D67A21AD}" type="sibTrans" cxnId="{F3C553F1-D0B7-40B0-935B-BA73B611C7B0}">
      <dgm:prSet/>
      <dgm:spPr>
        <a:ln>
          <a:solidFill>
            <a:srgbClr val="FF0000">
              <a:alpha val="90000"/>
            </a:srgbClr>
          </a:solidFill>
        </a:ln>
      </dgm:spPr>
      <dgm:t>
        <a:bodyPr/>
        <a:lstStyle/>
        <a:p>
          <a:endParaRPr lang="ru-RU"/>
        </a:p>
      </dgm:t>
    </dgm:pt>
    <dgm:pt modelId="{63584613-F332-4BF0-BFCC-161FE6F1A8E3}" type="parTrans" cxnId="{F3C553F1-D0B7-40B0-935B-BA73B611C7B0}">
      <dgm:prSet/>
      <dgm:spPr/>
      <dgm:t>
        <a:bodyPr/>
        <a:lstStyle/>
        <a:p>
          <a:endParaRPr lang="ru-RU"/>
        </a:p>
      </dgm:t>
    </dgm:pt>
    <dgm:pt modelId="{65D36FE7-9316-4BBE-A5BF-254E23314B6F}" type="pres">
      <dgm:prSet presAssocID="{00E4FB6C-AF65-4E41-AF15-40AF3689CA6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F58A1D-95E6-4DC0-9204-947291896116}" type="pres">
      <dgm:prSet presAssocID="{00E4FB6C-AF65-4E41-AF15-40AF3689CA6E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8B140D07-8A46-402F-B7CA-502CFD03F5DF}" type="pres">
      <dgm:prSet presAssocID="{00E4FB6C-AF65-4E41-AF15-40AF3689CA6E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4710E3-A2A5-42BE-9239-91FB986109AF}" type="pres">
      <dgm:prSet presAssocID="{00E4FB6C-AF65-4E41-AF15-40AF3689CA6E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B13F74-4FC9-4D5F-8FF0-05CEFE0921F7}" type="pres">
      <dgm:prSet presAssocID="{00E4FB6C-AF65-4E41-AF15-40AF3689CA6E}" presName="FourNodes_3" presStyleLbl="node1" presStyleIdx="2" presStyleCnt="4" custScaleX="1092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758732-AA23-486A-A2BE-6CF699402FB9}" type="pres">
      <dgm:prSet presAssocID="{00E4FB6C-AF65-4E41-AF15-40AF3689CA6E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CA0CC3-2BE0-4EC0-A63D-A77F85116AA9}" type="pres">
      <dgm:prSet presAssocID="{00E4FB6C-AF65-4E41-AF15-40AF3689CA6E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6C8A5E-AD5E-4AB4-B9AC-02694CBD5A5B}" type="pres">
      <dgm:prSet presAssocID="{00E4FB6C-AF65-4E41-AF15-40AF3689CA6E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77ED5A-1909-4815-A51A-66F698BD24E1}" type="pres">
      <dgm:prSet presAssocID="{00E4FB6C-AF65-4E41-AF15-40AF3689CA6E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015A21-59D3-4D73-8F31-02A41B81302C}" type="pres">
      <dgm:prSet presAssocID="{00E4FB6C-AF65-4E41-AF15-40AF3689CA6E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528044-CA80-4C96-8344-266AA4C3922B}" type="pres">
      <dgm:prSet presAssocID="{00E4FB6C-AF65-4E41-AF15-40AF3689CA6E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564738-8399-4FC2-9E3B-C449D0C2B70E}" type="pres">
      <dgm:prSet presAssocID="{00E4FB6C-AF65-4E41-AF15-40AF3689CA6E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9AB54F-81C2-4575-8B6A-51738B2F7155}" type="pres">
      <dgm:prSet presAssocID="{00E4FB6C-AF65-4E41-AF15-40AF3689CA6E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B43889-F1C4-433B-AC2C-67A3734CA034}" type="presOf" srcId="{857C7C66-DA76-4195-92B9-2EB7A1521547}" destId="{E34710E3-A2A5-42BE-9239-91FB986109AF}" srcOrd="0" destOrd="0" presId="urn:microsoft.com/office/officeart/2005/8/layout/vProcess5"/>
    <dgm:cxn modelId="{B17ACCC6-C7A3-43CD-83EA-EDA4E66C887F}" type="presOf" srcId="{857C7C66-DA76-4195-92B9-2EB7A1521547}" destId="{A4528044-CA80-4C96-8344-266AA4C3922B}" srcOrd="1" destOrd="0" presId="urn:microsoft.com/office/officeart/2005/8/layout/vProcess5"/>
    <dgm:cxn modelId="{461C260F-5DC7-4AB1-9D61-BA16CF0866A1}" srcId="{00E4FB6C-AF65-4E41-AF15-40AF3689CA6E}" destId="{5A3DCF5B-7F25-4926-85B3-5F0E7DCB01F3}" srcOrd="0" destOrd="0" parTransId="{3411C082-B49D-410F-A6B5-38C7B520C4B1}" sibTransId="{E1156AFF-0C1E-4E8D-ADF0-76C43E1F6001}"/>
    <dgm:cxn modelId="{172EABDE-F0CA-47DC-9FDA-E3359BDE8E3C}" type="presOf" srcId="{D631C5BA-F349-4358-A00E-82CCB43453FE}" destId="{21564738-8399-4FC2-9E3B-C449D0C2B70E}" srcOrd="1" destOrd="0" presId="urn:microsoft.com/office/officeart/2005/8/layout/vProcess5"/>
    <dgm:cxn modelId="{501FF383-16FB-4076-884B-FB94109087AE}" type="presOf" srcId="{5A3DCF5B-7F25-4926-85B3-5F0E7DCB01F3}" destId="{6D015A21-59D3-4D73-8F31-02A41B81302C}" srcOrd="1" destOrd="0" presId="urn:microsoft.com/office/officeart/2005/8/layout/vProcess5"/>
    <dgm:cxn modelId="{6AB91CA3-01AF-4486-BE1B-AF9E1DB56A43}" type="presOf" srcId="{06C255A1-E950-4F25-9B67-71B7D67A21AD}" destId="{C277ED5A-1909-4815-A51A-66F698BD24E1}" srcOrd="0" destOrd="0" presId="urn:microsoft.com/office/officeart/2005/8/layout/vProcess5"/>
    <dgm:cxn modelId="{48001B47-472F-405E-88D9-210B0D9CDB27}" type="presOf" srcId="{5A3DCF5B-7F25-4926-85B3-5F0E7DCB01F3}" destId="{8B140D07-8A46-402F-B7CA-502CFD03F5DF}" srcOrd="0" destOrd="0" presId="urn:microsoft.com/office/officeart/2005/8/layout/vProcess5"/>
    <dgm:cxn modelId="{53BE8E52-8695-4B4D-B54C-4D0E1454AEF6}" srcId="{00E4FB6C-AF65-4E41-AF15-40AF3689CA6E}" destId="{857C7C66-DA76-4195-92B9-2EB7A1521547}" srcOrd="1" destOrd="0" parTransId="{F57E985D-25C6-4B20-A8F4-7BC6E94B75E6}" sibTransId="{E19F7B46-33D3-4112-A77C-93027C8E7CA0}"/>
    <dgm:cxn modelId="{F3C553F1-D0B7-40B0-935B-BA73B611C7B0}" srcId="{00E4FB6C-AF65-4E41-AF15-40AF3689CA6E}" destId="{D631C5BA-F349-4358-A00E-82CCB43453FE}" srcOrd="2" destOrd="0" parTransId="{63584613-F332-4BF0-BFCC-161FE6F1A8E3}" sibTransId="{06C255A1-E950-4F25-9B67-71B7D67A21AD}"/>
    <dgm:cxn modelId="{A103B775-A5E4-4585-9F58-DCFEDA9FAA2A}" type="presOf" srcId="{AE6F0AD0-01D1-4E22-9A36-774147FA3FFC}" destId="{6F9AB54F-81C2-4575-8B6A-51738B2F7155}" srcOrd="1" destOrd="0" presId="urn:microsoft.com/office/officeart/2005/8/layout/vProcess5"/>
    <dgm:cxn modelId="{8A002ABA-4998-4C7D-9CC3-B9A87841AA87}" type="presOf" srcId="{E1156AFF-0C1E-4E8D-ADF0-76C43E1F6001}" destId="{3FCA0CC3-2BE0-4EC0-A63D-A77F85116AA9}" srcOrd="0" destOrd="0" presId="urn:microsoft.com/office/officeart/2005/8/layout/vProcess5"/>
    <dgm:cxn modelId="{D8AEFA01-FAA2-4F08-979E-F7623CB88409}" type="presOf" srcId="{AE6F0AD0-01D1-4E22-9A36-774147FA3FFC}" destId="{61758732-AA23-486A-A2BE-6CF699402FB9}" srcOrd="0" destOrd="0" presId="urn:microsoft.com/office/officeart/2005/8/layout/vProcess5"/>
    <dgm:cxn modelId="{4651FFE8-BF19-43F7-8275-5D07948AB8A9}" type="presOf" srcId="{E19F7B46-33D3-4112-A77C-93027C8E7CA0}" destId="{CC6C8A5E-AD5E-4AB4-B9AC-02694CBD5A5B}" srcOrd="0" destOrd="0" presId="urn:microsoft.com/office/officeart/2005/8/layout/vProcess5"/>
    <dgm:cxn modelId="{B2F61FC7-78BF-4565-93EA-CD4B04D252CA}" srcId="{00E4FB6C-AF65-4E41-AF15-40AF3689CA6E}" destId="{AE6F0AD0-01D1-4E22-9A36-774147FA3FFC}" srcOrd="3" destOrd="0" parTransId="{C0E348CA-517C-4C13-99C3-B13E0AE3CD23}" sibTransId="{168E7D20-37E1-45B1-A64E-16E0487867FB}"/>
    <dgm:cxn modelId="{347923A3-2FBA-4AC2-8E85-F26982620505}" type="presOf" srcId="{00E4FB6C-AF65-4E41-AF15-40AF3689CA6E}" destId="{65D36FE7-9316-4BBE-A5BF-254E23314B6F}" srcOrd="0" destOrd="0" presId="urn:microsoft.com/office/officeart/2005/8/layout/vProcess5"/>
    <dgm:cxn modelId="{AA2DF7E5-1C82-4CB9-9FC3-9BCB8FDB9786}" type="presOf" srcId="{D631C5BA-F349-4358-A00E-82CCB43453FE}" destId="{61B13F74-4FC9-4D5F-8FF0-05CEFE0921F7}" srcOrd="0" destOrd="0" presId="urn:microsoft.com/office/officeart/2005/8/layout/vProcess5"/>
    <dgm:cxn modelId="{2D87290E-86C5-4DD3-A444-28DD767A3D26}" type="presParOf" srcId="{65D36FE7-9316-4BBE-A5BF-254E23314B6F}" destId="{DFF58A1D-95E6-4DC0-9204-947291896116}" srcOrd="0" destOrd="0" presId="urn:microsoft.com/office/officeart/2005/8/layout/vProcess5"/>
    <dgm:cxn modelId="{337DA313-5CE4-480B-A2B8-C1758779C286}" type="presParOf" srcId="{65D36FE7-9316-4BBE-A5BF-254E23314B6F}" destId="{8B140D07-8A46-402F-B7CA-502CFD03F5DF}" srcOrd="1" destOrd="0" presId="urn:microsoft.com/office/officeart/2005/8/layout/vProcess5"/>
    <dgm:cxn modelId="{744DDAAC-9BCC-41F1-B797-256A688F4341}" type="presParOf" srcId="{65D36FE7-9316-4BBE-A5BF-254E23314B6F}" destId="{E34710E3-A2A5-42BE-9239-91FB986109AF}" srcOrd="2" destOrd="0" presId="urn:microsoft.com/office/officeart/2005/8/layout/vProcess5"/>
    <dgm:cxn modelId="{85FA1097-5894-472B-B763-5350B6DB6998}" type="presParOf" srcId="{65D36FE7-9316-4BBE-A5BF-254E23314B6F}" destId="{61B13F74-4FC9-4D5F-8FF0-05CEFE0921F7}" srcOrd="3" destOrd="0" presId="urn:microsoft.com/office/officeart/2005/8/layout/vProcess5"/>
    <dgm:cxn modelId="{17B69776-F1C5-4BF1-832F-B41AC08485F4}" type="presParOf" srcId="{65D36FE7-9316-4BBE-A5BF-254E23314B6F}" destId="{61758732-AA23-486A-A2BE-6CF699402FB9}" srcOrd="4" destOrd="0" presId="urn:microsoft.com/office/officeart/2005/8/layout/vProcess5"/>
    <dgm:cxn modelId="{F4E654E6-2B9E-4B5E-AD57-B0848EEE32B8}" type="presParOf" srcId="{65D36FE7-9316-4BBE-A5BF-254E23314B6F}" destId="{3FCA0CC3-2BE0-4EC0-A63D-A77F85116AA9}" srcOrd="5" destOrd="0" presId="urn:microsoft.com/office/officeart/2005/8/layout/vProcess5"/>
    <dgm:cxn modelId="{305E815E-36AD-4626-A87F-63EF77885D90}" type="presParOf" srcId="{65D36FE7-9316-4BBE-A5BF-254E23314B6F}" destId="{CC6C8A5E-AD5E-4AB4-B9AC-02694CBD5A5B}" srcOrd="6" destOrd="0" presId="urn:microsoft.com/office/officeart/2005/8/layout/vProcess5"/>
    <dgm:cxn modelId="{065E6CAE-E9DA-44AE-AAFC-5F2862410E0D}" type="presParOf" srcId="{65D36FE7-9316-4BBE-A5BF-254E23314B6F}" destId="{C277ED5A-1909-4815-A51A-66F698BD24E1}" srcOrd="7" destOrd="0" presId="urn:microsoft.com/office/officeart/2005/8/layout/vProcess5"/>
    <dgm:cxn modelId="{7FB23377-EEB4-4ACA-9604-D88EC81F876C}" type="presParOf" srcId="{65D36FE7-9316-4BBE-A5BF-254E23314B6F}" destId="{6D015A21-59D3-4D73-8F31-02A41B81302C}" srcOrd="8" destOrd="0" presId="urn:microsoft.com/office/officeart/2005/8/layout/vProcess5"/>
    <dgm:cxn modelId="{CD415AA0-4CE4-4EA2-B810-B7A1F84D6CC8}" type="presParOf" srcId="{65D36FE7-9316-4BBE-A5BF-254E23314B6F}" destId="{A4528044-CA80-4C96-8344-266AA4C3922B}" srcOrd="9" destOrd="0" presId="urn:microsoft.com/office/officeart/2005/8/layout/vProcess5"/>
    <dgm:cxn modelId="{8628B1B1-FFD3-4117-BCD8-9B7D0D656008}" type="presParOf" srcId="{65D36FE7-9316-4BBE-A5BF-254E23314B6F}" destId="{21564738-8399-4FC2-9E3B-C449D0C2B70E}" srcOrd="10" destOrd="0" presId="urn:microsoft.com/office/officeart/2005/8/layout/vProcess5"/>
    <dgm:cxn modelId="{476E19F7-1001-4DA1-A51C-64C21B2E85AA}" type="presParOf" srcId="{65D36FE7-9316-4BBE-A5BF-254E23314B6F}" destId="{6F9AB54F-81C2-4575-8B6A-51738B2F715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2DED796-D3C0-4BD5-978B-534FDA311B80}" type="datetimeFigureOut">
              <a:rPr lang="ru-RU"/>
              <a:pPr>
                <a:defRPr/>
              </a:pPr>
              <a:t>24.04.2019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2DA79D6-8A96-4C04-BF41-48EE68EC62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09925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DA79D6-8A96-4C04-BF41-48EE68EC62B0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13285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3717032"/>
            <a:ext cx="6400800" cy="86409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187450" y="64770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135C1-CF42-4361-A82A-2254828F84F0}" type="datetime1">
              <a:rPr lang="ru-RU"/>
              <a:pPr>
                <a:defRPr/>
              </a:pPr>
              <a:t>24.04.2019</a:t>
            </a:fld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5724525" y="5300663"/>
            <a:ext cx="2997200" cy="13684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b="1" i="1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Меженный Владимир Сергеевич,</a:t>
            </a:r>
          </a:p>
          <a:p>
            <a:pPr>
              <a:defRPr/>
            </a:pPr>
            <a:r>
              <a:rPr lang="ru-RU"/>
              <a:t>директор департамента образования Администрации муниципального образования «Город Архангельск», тел.: 607-107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960" y="56033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088" y="63087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3BB98-D3C2-4B02-AB6D-0386C4110BAD}" type="datetime1">
              <a:rPr lang="ru-RU"/>
              <a:pPr>
                <a:defRPr/>
              </a:pPr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EB93724-192E-4577-96C0-5E36C2CCC7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088" y="63087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B1D88-FBB5-4E60-BFE1-BAD2BA26B7F7}" type="datetime1">
              <a:rPr lang="ru-RU"/>
              <a:pPr>
                <a:defRPr/>
              </a:pPr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27419A6-C480-46C3-B5CC-6DEE82FB05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088" y="63087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482FC-5E7C-4708-B8BB-3BD110469C3F}" type="datetime1">
              <a:rPr lang="ru-RU"/>
              <a:pPr>
                <a:defRPr/>
              </a:pPr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4A95D55-057E-45AD-9AE7-F06C41283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088" y="63087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0DC84-2B65-4AF7-8AEA-9B7655C5585C}" type="datetime1">
              <a:rPr lang="ru-RU"/>
              <a:pPr>
                <a:defRPr/>
              </a:pPr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6677C1A-4B74-49A6-9344-C80C206F6C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088" y="63087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A6F73-0E57-4283-B5BF-8A23E8D06876}" type="datetime1">
              <a:rPr lang="ru-RU"/>
              <a:pPr>
                <a:defRPr/>
              </a:pPr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FCAC665-9B2B-4D48-A8BE-DF90512F08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27088" y="63087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040B0-BABD-426A-9A4F-AA591C1DEFC4}" type="datetime1">
              <a:rPr lang="ru-RU"/>
              <a:pPr>
                <a:defRPr/>
              </a:pPr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7328FCF-FBDF-4B3B-ABE5-5757F796B8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27088" y="63087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7E6A8-A5EC-4C4C-BC90-C031601CFCCD}" type="datetime1">
              <a:rPr lang="ru-RU"/>
              <a:pPr>
                <a:defRPr/>
              </a:pPr>
              <a:t>24.04.2019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225A273-297D-4703-9DA6-D14BF961D5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27088" y="63087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3B029-E715-447A-9686-CCFA1653E59E}" type="datetime1">
              <a:rPr lang="ru-RU"/>
              <a:pPr>
                <a:defRPr/>
              </a:pPr>
              <a:t>24.04.2019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CCA4D2A-AF6E-458A-A7C6-2363009A82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27088" y="63087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90299-ED7B-4AEC-A3FC-773A14D6B8A7}" type="datetime1">
              <a:rPr lang="ru-RU"/>
              <a:pPr>
                <a:defRPr/>
              </a:pPr>
              <a:t>24.04.2019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ED0538D-5766-41E8-A247-6755C86F84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27088" y="63087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8602C-1DF7-4D29-B4EE-3F1320E7063E}" type="datetime1">
              <a:rPr lang="ru-RU"/>
              <a:pPr>
                <a:defRPr/>
              </a:pPr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FA86284-EE57-4EE1-BEA6-DF9EE2E114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960" y="56033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088" y="63087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C1BB4-9F86-47D5-9A33-36ABEB731074}" type="datetime1">
              <a:rPr lang="ru-RU"/>
              <a:pPr>
                <a:defRPr/>
              </a:pPr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77497B9-70AE-4D98-8E7F-6C3621CCF7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27088" y="63087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B6E24-634D-4401-8D61-B3BBC6EBA459}" type="datetime1">
              <a:rPr lang="ru-RU"/>
              <a:pPr>
                <a:defRPr/>
              </a:pPr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B94BE20-C508-4894-BE56-8C1978BCA2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088" y="63087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FEC2A-A7D1-4D60-92B2-3BA73AB2B12A}" type="datetime1">
              <a:rPr lang="ru-RU"/>
              <a:pPr>
                <a:defRPr/>
              </a:pPr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BAEFF2C-D854-4D66-8D7E-836CB50512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088" y="63087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DA442-E7AB-45F9-B0E0-0976A20D1A71}" type="datetime1">
              <a:rPr lang="ru-RU"/>
              <a:pPr>
                <a:defRPr/>
              </a:pPr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F606DA-558C-4EE5-83B1-0C02D3B315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088" y="63087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85207-1AC3-40A5-B4AD-E12622DF47F8}" type="datetime1">
              <a:rPr lang="ru-RU"/>
              <a:pPr>
                <a:defRPr/>
              </a:pPr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CDE9E1E-5F5F-4432-97A7-4993561FB3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960" y="56033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27088" y="63087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079A5-48DF-407B-B1DF-1D4555182C24}" type="datetime1">
              <a:rPr lang="ru-RU"/>
              <a:pPr>
                <a:defRPr/>
              </a:pPr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4CC8A93-59E2-49E6-803D-B93533F5B6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960" y="560333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27088" y="63087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FA204-DF6C-48A6-B420-465DC8ABF65E}" type="datetime1">
              <a:rPr lang="ru-RU"/>
              <a:pPr>
                <a:defRPr/>
              </a:pPr>
              <a:t>24.04.2019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29C2000-775D-4027-A191-CEE04218BC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960" y="56033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27088" y="63087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8E067-973B-4287-98B0-4AFD83426E10}" type="datetime1">
              <a:rPr lang="ru-RU"/>
              <a:pPr>
                <a:defRPr/>
              </a:pPr>
              <a:t>24.04.2019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FB5F01D-F95B-43B6-90F5-C120838156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27088" y="63087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A195F-8261-4E66-854F-707B2AB9C070}" type="datetime1">
              <a:rPr lang="ru-RU"/>
              <a:pPr>
                <a:defRPr/>
              </a:pPr>
              <a:t>24.04.2019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9C9B89-3F77-43A1-9609-6149C044E9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27088" y="63087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61BF5-0C13-4EC5-B779-E61EBA6040AC}" type="datetime1">
              <a:rPr lang="ru-RU"/>
              <a:pPr>
                <a:defRPr/>
              </a:pPr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8D8ABE0-5A7D-4446-B193-BE92342555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27088" y="63087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E8E94-9F44-4818-85E2-D22C8E6666F2}" type="datetime1">
              <a:rPr lang="ru-RU"/>
              <a:pPr>
                <a:defRPr/>
              </a:pPr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0A63CB7-1030-40DC-A986-4B95331FCF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Группа 18"/>
          <p:cNvGrpSpPr>
            <a:grpSpLocks/>
          </p:cNvGrpSpPr>
          <p:nvPr userDrawn="1"/>
        </p:nvGrpSpPr>
        <p:grpSpPr bwMode="auto">
          <a:xfrm>
            <a:off x="0" y="0"/>
            <a:ext cx="9109075" cy="6813550"/>
            <a:chOff x="0" y="0"/>
            <a:chExt cx="9108504" cy="6813376"/>
          </a:xfrm>
        </p:grpSpPr>
        <p:sp>
          <p:nvSpPr>
            <p:cNvPr id="20" name="Половина рамки 19"/>
            <p:cNvSpPr/>
            <p:nvPr userDrawn="1"/>
          </p:nvSpPr>
          <p:spPr>
            <a:xfrm>
              <a:off x="0" y="0"/>
              <a:ext cx="9108504" cy="6813376"/>
            </a:xfrm>
            <a:prstGeom prst="halfFrame">
              <a:avLst>
                <a:gd name="adj1" fmla="val 7997"/>
                <a:gd name="adj2" fmla="val 15996"/>
              </a:avLst>
            </a:prstGeom>
            <a:gradFill>
              <a:gsLst>
                <a:gs pos="31000">
                  <a:srgbClr val="0070C0"/>
                </a:gs>
                <a:gs pos="79000">
                  <a:schemeClr val="accent1">
                    <a:lumMod val="20000"/>
                    <a:lumOff val="80000"/>
                  </a:schemeClr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88900" cap="rnd"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1" name="Половина рамки 20"/>
            <p:cNvSpPr/>
            <p:nvPr userDrawn="1"/>
          </p:nvSpPr>
          <p:spPr>
            <a:xfrm>
              <a:off x="152401" y="189570"/>
              <a:ext cx="8512356" cy="6623806"/>
            </a:xfrm>
            <a:prstGeom prst="halfFrame">
              <a:avLst>
                <a:gd name="adj1" fmla="val 7997"/>
                <a:gd name="adj2" fmla="val 11222"/>
              </a:avLst>
            </a:prstGeom>
            <a:gradFill>
              <a:gsLst>
                <a:gs pos="31000">
                  <a:srgbClr val="0070C0"/>
                </a:gs>
                <a:gs pos="79000">
                  <a:schemeClr val="accent1">
                    <a:lumMod val="20000"/>
                    <a:lumOff val="80000"/>
                  </a:schemeClr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88900" cap="rnd"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2" name="Половина рамки 21"/>
            <p:cNvSpPr/>
            <p:nvPr userDrawn="1"/>
          </p:nvSpPr>
          <p:spPr>
            <a:xfrm>
              <a:off x="304801" y="341970"/>
              <a:ext cx="7075511" cy="6471406"/>
            </a:xfrm>
            <a:prstGeom prst="halfFrame">
              <a:avLst>
                <a:gd name="adj1" fmla="val 7997"/>
                <a:gd name="adj2" fmla="val 12298"/>
              </a:avLst>
            </a:prstGeom>
            <a:gradFill>
              <a:gsLst>
                <a:gs pos="31000">
                  <a:srgbClr val="0070C0"/>
                </a:gs>
                <a:gs pos="79000">
                  <a:schemeClr val="accent1">
                    <a:lumMod val="20000"/>
                    <a:lumOff val="80000"/>
                  </a:schemeClr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88900" cap="rnd"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6" name="Половина рамки 25"/>
          <p:cNvSpPr/>
          <p:nvPr userDrawn="1"/>
        </p:nvSpPr>
        <p:spPr>
          <a:xfrm rot="10800000">
            <a:off x="755574" y="341970"/>
            <a:ext cx="8363271" cy="6471406"/>
          </a:xfrm>
          <a:prstGeom prst="halfFrame">
            <a:avLst>
              <a:gd name="adj1" fmla="val 5157"/>
              <a:gd name="adj2" fmla="val 5447"/>
            </a:avLst>
          </a:prstGeom>
          <a:gradFill>
            <a:gsLst>
              <a:gs pos="31000">
                <a:srgbClr val="0070C0"/>
              </a:gs>
              <a:gs pos="79000">
                <a:schemeClr val="accent1">
                  <a:lumMod val="20000"/>
                  <a:lumOff val="80000"/>
                </a:schemeClr>
              </a:gs>
              <a:gs pos="10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88900" cap="rnd"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Дата 3"/>
          <p:cNvSpPr>
            <a:spLocks noGrp="1"/>
          </p:cNvSpPr>
          <p:nvPr>
            <p:ph type="dt" sz="half" idx="2"/>
          </p:nvPr>
        </p:nvSpPr>
        <p:spPr>
          <a:xfrm>
            <a:off x="1187450" y="6448425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16356987-CDB4-4B5A-9BCD-0F13096462B4}" type="datetime1">
              <a:rPr lang="ru-RU"/>
              <a:pPr>
                <a:defRPr/>
              </a:pPr>
              <a:t>24.04.2019</a:t>
            </a:fld>
            <a:endParaRPr lang="ru-RU" dirty="0"/>
          </a:p>
        </p:txBody>
      </p:sp>
      <p:pic>
        <p:nvPicPr>
          <p:cNvPr id="3" name="Picture 2" descr="C:\Users\IlatovskayaAS2\Desktop\panorama-long-2015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7938" y="0"/>
            <a:ext cx="9151938" cy="10271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2" name="Picture 2" descr="H:\Совещания\сочинение 30.11 инструктаж\Илатовская А.С\gerb_Arhangelska_Abali.ru_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77788"/>
            <a:ext cx="704850" cy="908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" name="TextBox 1"/>
          <p:cNvSpPr txBox="1"/>
          <p:nvPr userDrawn="1"/>
        </p:nvSpPr>
        <p:spPr>
          <a:xfrm>
            <a:off x="865188" y="-1588"/>
            <a:ext cx="8351837" cy="3238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rgbClr val="FFFFFF"/>
                </a:solidFill>
                <a:latin typeface="Garamond" pitchFamily="18" charset="0"/>
              </a:rPr>
              <a:t>Департамент образования Администрации муниципального образования «Город Архангельск»</a:t>
            </a:r>
            <a:endParaRPr lang="ru-RU" sz="1500" dirty="0">
              <a:solidFill>
                <a:srgbClr val="FFFFFF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558ED5"/>
          </a:solidFill>
          <a:latin typeface="Garamond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558ED5"/>
          </a:solidFill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558ED5"/>
          </a:solidFill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558ED5"/>
          </a:solidFill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558ED5"/>
          </a:solidFill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558ED5"/>
          </a:solidFill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558ED5"/>
          </a:solidFill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558ED5"/>
          </a:solidFill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558ED5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7375E"/>
          </a:solidFill>
          <a:latin typeface="Garamond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Font typeface="Arial" charset="0"/>
        <a:buChar char="–"/>
        <a:defRPr sz="2800" kern="1200">
          <a:solidFill>
            <a:srgbClr val="17375E"/>
          </a:solidFill>
          <a:latin typeface="Garamond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Font typeface="Arial" charset="0"/>
        <a:buChar char="•"/>
        <a:defRPr sz="2400" kern="1200">
          <a:solidFill>
            <a:srgbClr val="17375E"/>
          </a:solidFill>
          <a:latin typeface="Garamond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Font typeface="Arial" charset="0"/>
        <a:buChar char="–"/>
        <a:defRPr sz="2000" kern="1200">
          <a:solidFill>
            <a:srgbClr val="17375E"/>
          </a:solidFill>
          <a:latin typeface="Garamond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Font typeface="Arial" charset="0"/>
        <a:buChar char="»"/>
        <a:defRPr sz="2000" kern="1200">
          <a:solidFill>
            <a:srgbClr val="17375E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704850" y="5603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35496" y="44624"/>
            <a:ext cx="8712968" cy="6671809"/>
            <a:chOff x="-115465" y="-54363"/>
            <a:chExt cx="8021162" cy="6759255"/>
          </a:xfrm>
          <a:effectLst>
            <a:reflection blurRad="6350" stA="50000" endA="300" endPos="55500" dist="50800" dir="5400000" sy="-100000" algn="bl" rotWithShape="0"/>
          </a:effectLst>
        </p:grpSpPr>
        <p:sp>
          <p:nvSpPr>
            <p:cNvPr id="8" name="Половина рамки 7"/>
            <p:cNvSpPr/>
            <p:nvPr/>
          </p:nvSpPr>
          <p:spPr>
            <a:xfrm>
              <a:off x="-115465" y="-54363"/>
              <a:ext cx="8021162" cy="6759255"/>
            </a:xfrm>
            <a:prstGeom prst="halfFrame">
              <a:avLst>
                <a:gd name="adj1" fmla="val 8263"/>
                <a:gd name="adj2" fmla="val 8808"/>
              </a:avLst>
            </a:prstGeom>
            <a:gradFill>
              <a:gsLst>
                <a:gs pos="31000">
                  <a:srgbClr val="0070C0"/>
                </a:gs>
                <a:gs pos="79000">
                  <a:schemeClr val="accent1">
                    <a:lumMod val="20000"/>
                    <a:lumOff val="80000"/>
                  </a:schemeClr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88900" cap="rnd"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16378" y="-33850"/>
              <a:ext cx="5400600" cy="52322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B/>
            </a:sp3d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bg1"/>
                  </a:solidFill>
                  <a:latin typeface="Garamond" pitchFamily="18" charset="0"/>
                  <a:ea typeface="+mj-ea"/>
                  <a:cs typeface="+mj-cs"/>
                </a:rPr>
                <a:t>Департамент образования Администрации муниципального образования «Город Архангельск»</a:t>
              </a:r>
            </a:p>
          </p:txBody>
        </p:sp>
        <p:pic>
          <p:nvPicPr>
            <p:cNvPr id="10" name="Picture 2" descr="http://abali.ru/wp-content/uploads/2011/04/gerb_Arhangelska_Abali.ru_.png"/>
            <p:cNvPicPr>
              <a:picLocks noChangeAspect="1" noChangeArrowheads="1"/>
            </p:cNvPicPr>
            <p:nvPr/>
          </p:nvPicPr>
          <p:blipFill>
            <a:blip r:embed="rId13" cstate="print">
              <a:extLst/>
            </a:blip>
            <a:srcRect/>
            <a:stretch>
              <a:fillRect/>
            </a:stretch>
          </p:blipFill>
          <p:spPr bwMode="auto">
            <a:xfrm>
              <a:off x="-62223" y="-4934"/>
              <a:ext cx="436474" cy="64597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/>
          </p:spPr>
        </p:pic>
      </p:grpSp>
      <p:sp>
        <p:nvSpPr>
          <p:cNvPr id="15" name="Половина рамки 14"/>
          <p:cNvSpPr/>
          <p:nvPr userDrawn="1"/>
        </p:nvSpPr>
        <p:spPr>
          <a:xfrm rot="10800000">
            <a:off x="827583" y="553792"/>
            <a:ext cx="8291258" cy="6259584"/>
          </a:xfrm>
          <a:prstGeom prst="halfFrame">
            <a:avLst>
              <a:gd name="adj1" fmla="val 3928"/>
              <a:gd name="adj2" fmla="val 3945"/>
            </a:avLst>
          </a:prstGeom>
          <a:gradFill>
            <a:gsLst>
              <a:gs pos="31000">
                <a:srgbClr val="0070C0"/>
              </a:gs>
              <a:gs pos="79000">
                <a:schemeClr val="accent1">
                  <a:lumMod val="20000"/>
                  <a:lumOff val="80000"/>
                </a:schemeClr>
              </a:gs>
              <a:gs pos="10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88900" cap="rnd"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Дата 3"/>
          <p:cNvSpPr>
            <a:spLocks noGrp="1"/>
          </p:cNvSpPr>
          <p:nvPr>
            <p:ph type="dt" sz="half" idx="2"/>
          </p:nvPr>
        </p:nvSpPr>
        <p:spPr>
          <a:xfrm>
            <a:off x="1187450" y="6519863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B93423A0-B1B5-45A0-AB99-AE6EAD5F75F8}" type="datetime1">
              <a:rPr lang="ru-RU"/>
              <a:pPr>
                <a:defRPr/>
              </a:pPr>
              <a:t>24.04.2019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558ED5"/>
          </a:solidFill>
          <a:latin typeface="Garamond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558ED5"/>
          </a:solidFill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558ED5"/>
          </a:solidFill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558ED5"/>
          </a:solidFill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558ED5"/>
          </a:solidFill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558ED5"/>
          </a:solidFill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558ED5"/>
          </a:solidFill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558ED5"/>
          </a:solidFill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558ED5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7375E"/>
          </a:solidFill>
          <a:latin typeface="Garamond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Font typeface="Arial" charset="0"/>
        <a:buChar char="–"/>
        <a:defRPr sz="2800" kern="1200">
          <a:solidFill>
            <a:srgbClr val="17375E"/>
          </a:solidFill>
          <a:latin typeface="Garamond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Font typeface="Arial" charset="0"/>
        <a:buChar char="•"/>
        <a:defRPr sz="2400" kern="1200">
          <a:solidFill>
            <a:srgbClr val="17375E"/>
          </a:solidFill>
          <a:latin typeface="Garamond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Font typeface="Arial" charset="0"/>
        <a:buChar char="–"/>
        <a:defRPr sz="2000" kern="1200">
          <a:solidFill>
            <a:srgbClr val="17375E"/>
          </a:solidFill>
          <a:latin typeface="Garamond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Font typeface="Arial" charset="0"/>
        <a:buChar char="»"/>
        <a:defRPr sz="2000" kern="1200">
          <a:solidFill>
            <a:srgbClr val="17375E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ocoko.ru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ctrTitle"/>
          </p:nvPr>
        </p:nvSpPr>
        <p:spPr bwMode="auto">
          <a:xfrm>
            <a:off x="950913" y="476250"/>
            <a:ext cx="7772400" cy="29527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269875">
              <a:lnSpc>
                <a:spcPct val="115000"/>
              </a:lnSpc>
              <a:spcAft>
                <a:spcPts val="0"/>
              </a:spcAft>
            </a:pP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22,24 апреля 2019 г.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лиц, привлекаемых к проведению ГИА(9кл.) в ППЭ на базе МБОУ Гимназия № 21</a:t>
            </a:r>
            <a:b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ППЭ – 928</a:t>
            </a:r>
            <a:b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ППЭ – </a:t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Боровикова Татьяна Николаевна, </a:t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МБОУ Гимназия № 21</a:t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116013" y="981075"/>
            <a:ext cx="7570787" cy="436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</a:rPr>
              <a:t>Иностранный язык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</a:rPr>
              <a:t>раздел "Говорение"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187450" y="2060575"/>
            <a:ext cx="7499350" cy="40655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</a:rPr>
              <a:t>Технический сбой при записи </a:t>
            </a:r>
          </a:p>
          <a:p>
            <a:pPr algn="ctr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</a:rPr>
              <a:t>ответа выпускника</a:t>
            </a:r>
            <a:r>
              <a:rPr lang="ru-RU" dirty="0" smtClean="0"/>
              <a:t> </a:t>
            </a:r>
          </a:p>
          <a:p>
            <a:pPr algn="ctr">
              <a:buFont typeface="Arial" charset="0"/>
              <a:buNone/>
            </a:pPr>
            <a:endParaRPr lang="ru-RU" dirty="0" smtClean="0"/>
          </a:p>
          <a:p>
            <a:pPr algn="ctr">
              <a:buFont typeface="Arial" charset="0"/>
              <a:buNone/>
            </a:pPr>
            <a:endParaRPr lang="ru-RU" dirty="0" smtClean="0"/>
          </a:p>
          <a:p>
            <a:pPr algn="ctr">
              <a:buFont typeface="Arial" charset="0"/>
              <a:buNone/>
            </a:pPr>
            <a:r>
              <a:rPr lang="ru-RU" dirty="0" smtClean="0">
                <a:latin typeface="Times New Roman" pitchFamily="18" charset="0"/>
              </a:rPr>
              <a:t>право сдать раздел "Говорение" повторно </a:t>
            </a:r>
            <a:r>
              <a:rPr lang="ru-RU" b="1" dirty="0" smtClean="0">
                <a:latin typeface="Times New Roman" pitchFamily="18" charset="0"/>
              </a:rPr>
              <a:t>в резервные сроки</a:t>
            </a:r>
            <a:endParaRPr lang="ru-RU" dirty="0" smtClean="0">
              <a:latin typeface="Times New Roman" pitchFamily="18" charset="0"/>
            </a:endParaRPr>
          </a:p>
          <a:p>
            <a:pPr algn="ctr">
              <a:buFont typeface="Arial" charset="0"/>
              <a:buNone/>
            </a:pPr>
            <a:endParaRPr lang="ru-RU" dirty="0" smtClean="0">
              <a:latin typeface="Times New Roman" pitchFamily="18" charset="0"/>
            </a:endParaRPr>
          </a:p>
        </p:txBody>
      </p:sp>
      <p:sp>
        <p:nvSpPr>
          <p:cNvPr id="94212" name="AutoShape 4"/>
          <p:cNvSpPr>
            <a:spLocks noChangeArrowheads="1"/>
          </p:cNvSpPr>
          <p:nvPr/>
        </p:nvSpPr>
        <p:spPr bwMode="auto">
          <a:xfrm>
            <a:off x="4859338" y="3284538"/>
            <a:ext cx="649287" cy="792162"/>
          </a:xfrm>
          <a:prstGeom prst="downArrow">
            <a:avLst>
              <a:gd name="adj1" fmla="val 50000"/>
              <a:gd name="adj2" fmla="val 3050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116013" y="981075"/>
            <a:ext cx="7632700" cy="436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z="3200" smtClean="0">
                <a:solidFill>
                  <a:schemeClr val="tx1"/>
                </a:solidFill>
                <a:latin typeface="Times New Roman" pitchFamily="18" charset="0"/>
              </a:rPr>
              <a:t>При выходе выпускника из аудитории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258888" y="1773238"/>
            <a:ext cx="7427912" cy="4352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mtClean="0">
                <a:latin typeface="Times New Roman" pitchFamily="18" charset="0"/>
              </a:rPr>
              <a:t>Организатор проверяет комплектность оставленных выпускником на парте экзаменационных материалов и листов бумаги для черновиков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42988" y="1125538"/>
            <a:ext cx="7643812" cy="647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Проверка готовности ППЭ членами ГЭК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187450" y="2349500"/>
            <a:ext cx="7499350" cy="37766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ППЭ - не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позднее чем за 2 недели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начала ГИА (до 10 мая 2019 года)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Гимназия № 3, 21, 24, СЮ – за день до экзамена по иностранным языкам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 bwMode="auto">
          <a:xfrm>
            <a:off x="704850" y="908050"/>
            <a:ext cx="8229600" cy="7953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Обучение руководителей ППЭ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24010133"/>
              </p:ext>
            </p:extLst>
          </p:nvPr>
        </p:nvGraphicFramePr>
        <p:xfrm>
          <a:off x="1187624" y="1770062"/>
          <a:ext cx="749917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 bwMode="auto">
          <a:xfrm>
            <a:off x="704850" y="908050"/>
            <a:ext cx="8229600" cy="6492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Обучение организаторов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78482576"/>
              </p:ext>
            </p:extLst>
          </p:nvPr>
        </p:nvGraphicFramePr>
        <p:xfrm>
          <a:off x="1115616" y="1700808"/>
          <a:ext cx="7704856" cy="490648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736304"/>
                <a:gridCol w="4968552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Запись вебинара ГАУ АО ЦОКО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12.04.2019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обучения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20-25 апреля 2019 года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 проводит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ППЭ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584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Методическая основа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Видеоролик ЦОКО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58359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обучаемых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Лица, привлекаемые к проведению ГИА-9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58359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Информирование о дате и времени обучения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Сайт, звонок в ОО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58359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Итоги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Протокол обучения</a:t>
                      </a:r>
                      <a:r>
                        <a:rPr lang="ru-RU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лист регистрации участников обучения – до </a:t>
                      </a:r>
                      <a:r>
                        <a:rPr lang="ru-RU" sz="18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08.05.2019 в ДО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58359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Итоги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</a:t>
                      </a:r>
                      <a:r>
                        <a:rPr lang="ru-RU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департамента образования об итогах обучения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 bwMode="auto">
          <a:xfrm>
            <a:off x="2555875" y="908050"/>
            <a:ext cx="6348413" cy="13192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32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Кодекс РФ об административных правонарушениях (ст.19.30)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6013" y="2636838"/>
            <a:ext cx="7788275" cy="285273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33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Нарушение порядка </a:t>
            </a:r>
            <a:r>
              <a:rPr lang="ru-RU" b="1" dirty="0">
                <a:solidFill>
                  <a:srgbClr val="FF3300"/>
                </a:solidFill>
                <a:latin typeface="Times New Roman" panose="02020603050405020304" pitchFamily="18" charset="0"/>
              </a:rPr>
              <a:t>–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административный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штраф: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 - от 3000 до </a:t>
            </a:r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5000 рублей</a:t>
            </a:r>
            <a:r>
              <a:rPr lang="ru-RU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должностные лица </a:t>
            </a:r>
            <a:r>
              <a:rPr lang="ru-RU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20000 до 40000 рублей; 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юридические лица - от 50000до 200000 рублей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44035" name="Picture 2" descr="http://gov.cap.ru/UserFiles/news/201506/27/ko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052513"/>
            <a:ext cx="2757364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4628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124744"/>
            <a:ext cx="7571184" cy="5001419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министерства образования и науки Архангельской области от 19.02.2019 № 273 </a:t>
            </a:r>
            <a:r>
              <a:rPr lang="ru-RU" dirty="0" smtClean="0">
                <a:latin typeface="Times New Roman" pitchFamily="18" charset="0"/>
                <a:cs typeface="Times New Roman" panose="02020603050405020304" pitchFamily="18" charset="0"/>
              </a:rPr>
              <a:t>"Об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Порядка организации приема, передачи,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тиражирования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учета, хранения и уничтожения экзаменационных материалов и документов ГИА по образовательным программам основного общего образования в Архангельской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области"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088" y="6308725"/>
            <a:ext cx="2133600" cy="3651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41419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80727"/>
            <a:ext cx="7704856" cy="722605"/>
          </a:xfrm>
        </p:spPr>
        <p:txBody>
          <a:bodyPr/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Доставка, тиражирование и сканирование ЭМ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67019202"/>
              </p:ext>
            </p:extLst>
          </p:nvPr>
        </p:nvGraphicFramePr>
        <p:xfrm>
          <a:off x="1116011" y="1600200"/>
          <a:ext cx="7488436" cy="466445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744218"/>
                <a:gridCol w="3744218"/>
              </a:tblGrid>
              <a:tr h="1019931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Тиражирование  в ППЭ, отправка ЭМ в ГАУ АО ЦОКО в печатном варианте 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ППЭ ОГЭ: МБОУ СШ №№</a:t>
                      </a:r>
                      <a:r>
                        <a:rPr lang="ru-RU" sz="2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2, 14, 22, 34, 36, 37, 54 (дом), 55, 77, Гимназия № 21, СЮ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8169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Тиражирование в ППЭ, отправка ЭМ ОГЭ в ГАУ АО ЦОКО в печатном варианте,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ЭМ ГВЭ –сканирование, отправка в ГАУ АО ЦОКО в электронном варианте</a:t>
                      </a:r>
                      <a:endParaRPr lang="ru-RU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ППЭ ОГЭ+ГВЭ: МБОУ СШ №№ 5, 11, 23, 26, 30, 49, 52, 59, 73, Гимназия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№ 3, 24, ОШ № 69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13639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ЭМ, тиражируются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/или сканируются в ППОИ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ППОИ МБОУ ОСШ - ППЭ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дому: МБОУ СШ № 10, 17 (2 ППЭ), 22, 23, 35, Гимназия № 3, МБОУ ОСШ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13639">
                <a:tc vMerge="1"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ППОИ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МБОУ СШ № 59 (дом)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13833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1052735"/>
            <a:ext cx="5730712" cy="576065"/>
          </a:xfrm>
        </p:spPr>
        <p:txBody>
          <a:bodyPr/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Передача принтеров из ГАУ АО ЦОКО  в ППЭ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8576" y="1844824"/>
            <a:ext cx="6188224" cy="4281339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о 19.04.2019 передать в ГАУ АО ЦОКО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Акт приема-передачи (на принтер, картридж) 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подпись руководителя, печать ОО</a:t>
            </a:r>
          </a:p>
          <a:p>
            <a:pPr algn="ctr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оборотной стороне: </a:t>
            </a:r>
            <a:r>
              <a:rPr lang="ru-RU" sz="2400" dirty="0" smtClean="0">
                <a:latin typeface="Times New Roman" pitchFamily="18" charset="0"/>
              </a:rPr>
              <a:t>"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Объект принял</a:t>
            </a:r>
            <a:r>
              <a:rPr lang="ru-RU" sz="2400" dirty="0" smtClean="0">
                <a:latin typeface="Times New Roman" pitchFamily="18" charset="0"/>
              </a:rPr>
              <a:t>"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–подпись, расшифровка, должность, главный бухгалтер, исполнитель</a:t>
            </a:r>
          </a:p>
          <a:p>
            <a:pPr algn="ctr">
              <a:buFontTx/>
              <a:buChar char="-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Договор безвозмездного пользования 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подпись, печать, дата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59394" name="Picture 2" descr="https://im0-tub-ru.yandex.net/i?id=482fb004df00fe06576be23c2b4d037f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2498576" cy="247061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108082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908719"/>
            <a:ext cx="7632848" cy="794613"/>
          </a:xfrm>
        </p:spPr>
        <p:txBody>
          <a:bodyPr/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Финансовое обеспечение 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5468" y="2264678"/>
            <a:ext cx="4321332" cy="3861485"/>
          </a:xfrm>
        </p:spPr>
        <p:txBody>
          <a:bodyPr/>
          <a:lstStyle/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Заключение договора с                  ГАУ АО ЦОКО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до 15.04.2019</a:t>
            </a:r>
          </a:p>
          <a:p>
            <a:pPr marL="0" indent="0" algn="ctr">
              <a:buNone/>
            </a:pPr>
            <a:endParaRPr lang="ru-RU" sz="24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Направление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сметы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                ГАУ АО ЦОКО  -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в течение 5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рабочих дней с момента заключения договора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60418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3" t="9865" r="2322" b="5609"/>
          <a:stretch>
            <a:fillRect/>
          </a:stretch>
        </p:blipFill>
        <p:spPr bwMode="auto">
          <a:xfrm>
            <a:off x="9492" y="1520740"/>
            <a:ext cx="4355976" cy="30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2411760" y="3356992"/>
            <a:ext cx="2232248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44008" y="1556792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  <a:hlinkClick r:id="rId3"/>
              </a:rPr>
              <a:t>https://aocoko.ru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-                расположение документов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2561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600200"/>
            <a:ext cx="7643192" cy="4525963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Порядок проведения государственной итоговой аттестации по образовательным программам основного общего образования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(приказ Министерства просвещения РФ и Федеральной службы по надзору в сфере образования и науки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 07.11.2018 № 189/1513)</a:t>
            </a:r>
            <a:endParaRPr lang="ru-RU" sz="2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5C1BB4-9F86-47D5-9A33-36ABEB731074}" type="datetime1">
              <a:rPr lang="ru-RU" smtClean="0"/>
              <a:pPr>
                <a:defRPr/>
              </a:pPr>
              <a:t>24.04.2019</a:t>
            </a:fld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556792"/>
            <a:ext cx="7560840" cy="4525963"/>
          </a:xfrm>
        </p:spPr>
        <p:txBody>
          <a:bodyPr/>
          <a:lstStyle/>
          <a:p>
            <a:pPr algn="ctr">
              <a:buNone/>
            </a:pPr>
            <a:r>
              <a:rPr lang="ru-RU" sz="3600" b="1" u="sng" dirty="0" smtClean="0"/>
              <a:t>Нововведения 2019 года</a:t>
            </a:r>
          </a:p>
          <a:p>
            <a:pPr algn="ctr">
              <a:buNone/>
            </a:pPr>
            <a:endParaRPr lang="ru-RU" b="1" dirty="0" smtClean="0"/>
          </a:p>
          <a:p>
            <a:pPr algn="ctr"/>
            <a:r>
              <a:rPr lang="ru-RU" b="1" dirty="0" smtClean="0"/>
              <a:t> Передача ЭМ в ППЭ </a:t>
            </a:r>
          </a:p>
          <a:p>
            <a:pPr algn="ctr"/>
            <a:r>
              <a:rPr lang="ru-RU" b="1" dirty="0" smtClean="0"/>
              <a:t> Станция удаленного сканирования 2.0 </a:t>
            </a:r>
          </a:p>
          <a:p>
            <a:pPr algn="ctr"/>
            <a:r>
              <a:rPr lang="ru-RU" b="1" dirty="0" smtClean="0"/>
              <a:t> Использование СКЗИ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5C1BB4-9F86-47D5-9A33-36ABEB731074}" type="datetime1">
              <a:rPr lang="ru-RU" smtClean="0"/>
              <a:pPr>
                <a:defRPr/>
              </a:pPr>
              <a:t>24.04.2019</a:t>
            </a:fld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980727"/>
            <a:ext cx="7560840" cy="722605"/>
          </a:xfrm>
        </p:spPr>
        <p:txBody>
          <a:bodyPr/>
          <a:lstStyle/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https://www.aocoko.ru/gia/informatsiya-dlya-sotrudnikov-oo-i-spetsialistov-ppe/index.php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5805" t="11479" r="11689" b="13905"/>
          <a:stretch/>
        </p:blipFill>
        <p:spPr>
          <a:xfrm>
            <a:off x="179512" y="1772816"/>
            <a:ext cx="4928593" cy="2785727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/>
          <a:srcRect l="7579" t="11782" r="12046" b="11465"/>
          <a:stretch/>
        </p:blipFill>
        <p:spPr>
          <a:xfrm>
            <a:off x="4860032" y="3645024"/>
            <a:ext cx="4176464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44061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Заголовок 1"/>
          <p:cNvSpPr>
            <a:spLocks noGrp="1"/>
          </p:cNvSpPr>
          <p:nvPr>
            <p:ph type="title"/>
          </p:nvPr>
        </p:nvSpPr>
        <p:spPr bwMode="auto">
          <a:xfrm>
            <a:off x="704850" y="908050"/>
            <a:ext cx="8229600" cy="7953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>
                <a:solidFill>
                  <a:srgbClr val="FF0000"/>
                </a:solidFill>
                <a:latin typeface="Times New Roman" pitchFamily="18" charset="0"/>
              </a:rPr>
              <a:t>Ключевые даты</a:t>
            </a:r>
            <a:endParaRPr lang="ru-RU" smtClean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36453981"/>
              </p:ext>
            </p:extLst>
          </p:nvPr>
        </p:nvGraphicFramePr>
        <p:xfrm>
          <a:off x="1116013" y="1600200"/>
          <a:ext cx="7571184" cy="39928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688632"/>
                <a:gridCol w="188255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 организаторов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20-25.04.2019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Запрос в ОО о программном обеспечении на информатику и ИКТ</a:t>
                      </a:r>
                      <a:endParaRPr lang="ru-RU" sz="2000" b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01.05.2019</a:t>
                      </a:r>
                      <a:endParaRPr lang="ru-RU" sz="20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протоколов обучения организаторов и бланков регистрации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08.05.2019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Приказы о жизнеобеспечении, о функционировании ОО в режиме ППЭ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10.05.2019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Письма в территориальный округ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10.05.2019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Оформление журнала учета участников ГИА, обратившихся к медицинскому работнику</a:t>
                      </a:r>
                      <a:endParaRPr lang="ru-RU" sz="2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10.05.2019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канцтоваров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10.05.2019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Заголовок 1"/>
          <p:cNvSpPr>
            <a:spLocks noGrp="1"/>
          </p:cNvSpPr>
          <p:nvPr>
            <p:ph type="title"/>
          </p:nvPr>
        </p:nvSpPr>
        <p:spPr bwMode="auto">
          <a:xfrm>
            <a:off x="704850" y="908050"/>
            <a:ext cx="8229600" cy="7953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>
                <a:solidFill>
                  <a:srgbClr val="FF0000"/>
                </a:solidFill>
                <a:latin typeface="Times New Roman" pitchFamily="18" charset="0"/>
              </a:rPr>
              <a:t>Ключевые даты</a:t>
            </a:r>
            <a:endParaRPr lang="ru-RU" smtClean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99561436"/>
              </p:ext>
            </p:extLst>
          </p:nvPr>
        </p:nvGraphicFramePr>
        <p:xfrm>
          <a:off x="1116013" y="1600200"/>
          <a:ext cx="7571184" cy="48158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536504"/>
                <a:gridCol w="303468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средств обучения и воспитания</a:t>
                      </a:r>
                      <a:endParaRPr lang="ru-RU" sz="2000" b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10.05.2019</a:t>
                      </a:r>
                    </a:p>
                    <a:p>
                      <a:endParaRPr lang="ru-RU" sz="20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Сверка списков организаторов и выпускников</a:t>
                      </a:r>
                    </a:p>
                    <a:p>
                      <a:endParaRPr lang="ru-RU" sz="20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10.05.2019</a:t>
                      </a:r>
                    </a:p>
                    <a:p>
                      <a:endParaRPr lang="ru-RU" sz="20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Завершить подготовку  ППЭ</a:t>
                      </a:r>
                    </a:p>
                    <a:p>
                      <a:endParaRPr lang="ru-RU" sz="20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10.05.2019</a:t>
                      </a:r>
                    </a:p>
                    <a:p>
                      <a:endParaRPr lang="ru-RU" sz="20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Индивидуальное собеседование </a:t>
                      </a:r>
                      <a:endParaRPr lang="ru-RU" sz="20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13-17 мая 2019 </a:t>
                      </a:r>
                      <a:endParaRPr lang="ru-RU" sz="20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Вебинар</a:t>
                      </a:r>
                      <a:r>
                        <a:rPr lang="ru-RU" sz="20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ГАУ АО ЦОКО – Итоги региональных апробаций. Готовность к проведению основного этапа ГИА-9</a:t>
                      </a:r>
                      <a:endParaRPr lang="ru-RU" sz="20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16.05.2019</a:t>
                      </a:r>
                      <a:endParaRPr lang="ru-RU" sz="20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техники, оборудования, звонок Казаковой А.В. о </a:t>
                      </a:r>
                      <a:r>
                        <a:rPr lang="ru-RU" altLang="ru-RU" sz="2000" b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готовности ППЭ</a:t>
                      </a:r>
                      <a:endParaRPr lang="ru-RU" altLang="ru-RU" sz="20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1 день до экзамена до 12.00</a:t>
                      </a:r>
                      <a:endParaRPr lang="ru-RU" sz="20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525963"/>
          </a:xfrm>
        </p:spPr>
        <p:txBody>
          <a:bodyPr/>
          <a:lstStyle/>
          <a:p>
            <a:pPr algn="ctr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Желаем успешного прохождения ГИА учащимся и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  работникам ППЭ !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5C1BB4-9F86-47D5-9A33-36ABEB731074}" type="datetime1">
              <a:rPr lang="ru-RU" smtClean="0"/>
              <a:pPr>
                <a:defRPr/>
              </a:pPr>
              <a:t>24.04.2019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960" y="908719"/>
            <a:ext cx="8229600" cy="794613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Обучение лиц, 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привлекаемых к проведению ГИА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916832"/>
            <a:ext cx="7571184" cy="4209331"/>
          </a:xfrm>
        </p:spPr>
        <p:txBody>
          <a:bodyPr/>
          <a:lstStyle/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Распоряжение министерства образования и науки АО от 21.09.2018 № 1695 </a:t>
            </a:r>
            <a:r>
              <a:rPr lang="ru-RU" sz="2400" dirty="0" smtClean="0">
                <a:latin typeface="Times New Roman" pitchFamily="18" charset="0"/>
              </a:rPr>
              <a:t>"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подготовке специалистов, привлекаемых к проведению ГИА по образовательным программам основного общего образования в пунктах проведения экзаменов в 2018/2019 учебном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году</a:t>
            </a:r>
            <a:r>
              <a:rPr lang="ru-RU" sz="2400" dirty="0" smtClean="0">
                <a:latin typeface="Times New Roman" pitchFamily="18" charset="0"/>
              </a:rPr>
              <a:t>"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Распоряжение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министерства образования и науки АО от 22.02.2019 № 302 </a:t>
            </a:r>
            <a:r>
              <a:rPr lang="ru-RU" sz="2400" dirty="0" smtClean="0">
                <a:latin typeface="Times New Roman" pitchFamily="18" charset="0"/>
              </a:rPr>
              <a:t>"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утверждении Порядка подготовки, отбора и информирования лиц, привлекаемых к проведению ГИА по образовательным программам основного общего образования в Архангельской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области</a:t>
            </a:r>
            <a:r>
              <a:rPr lang="ru-RU" sz="2400" dirty="0" smtClean="0">
                <a:latin typeface="Times New Roman" pitchFamily="18" charset="0"/>
              </a:rPr>
              <a:t>"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9232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600200"/>
            <a:ext cx="7643192" cy="4525963"/>
          </a:xfrm>
        </p:spPr>
        <p:txBody>
          <a:bodyPr/>
          <a:lstStyle/>
          <a:p>
            <a:pPr algn="ctr">
              <a:buNone/>
            </a:pPr>
            <a:r>
              <a:rPr lang="ru-RU" b="1" u="sng" dirty="0" smtClean="0"/>
              <a:t>ГИА (9 классы) на базе ППЭ- 928 </a:t>
            </a:r>
          </a:p>
          <a:p>
            <a:pPr algn="ctr">
              <a:buNone/>
            </a:pPr>
            <a:r>
              <a:rPr lang="ru-RU" sz="2800" b="1" u="sng" dirty="0" smtClean="0"/>
              <a:t>( </a:t>
            </a:r>
            <a:r>
              <a:rPr lang="ru-RU" sz="2800" b="1" u="sng" dirty="0" smtClean="0"/>
              <a:t>948 </a:t>
            </a:r>
            <a:r>
              <a:rPr lang="ru-RU" sz="2800" b="1" u="sng" dirty="0" smtClean="0"/>
              <a:t>обучающихся  за 7 дней работы ППЭ)</a:t>
            </a:r>
          </a:p>
          <a:p>
            <a:pPr algn="ctr">
              <a:buFont typeface="Wingdings" pitchFamily="2" charset="2"/>
              <a:buChar char="§"/>
            </a:pPr>
            <a:r>
              <a:rPr lang="ru-RU" sz="2800" b="1" dirty="0" smtClean="0"/>
              <a:t>24.05.2019 – Английский язык, </a:t>
            </a:r>
          </a:p>
          <a:p>
            <a:pPr algn="ctr">
              <a:buNone/>
            </a:pPr>
            <a:r>
              <a:rPr lang="ru-RU" sz="2800" b="1" dirty="0" smtClean="0"/>
              <a:t>Английский язык (устный) -51 человек;</a:t>
            </a:r>
          </a:p>
          <a:p>
            <a:pPr algn="ctr">
              <a:buFont typeface="Wingdings" pitchFamily="2" charset="2"/>
              <a:buChar char="§"/>
            </a:pPr>
            <a:r>
              <a:rPr lang="ru-RU" sz="2800" b="1" dirty="0" smtClean="0"/>
              <a:t>25.05.2019 – Английский язык, </a:t>
            </a:r>
          </a:p>
          <a:p>
            <a:pPr algn="ctr">
              <a:buNone/>
            </a:pPr>
            <a:r>
              <a:rPr lang="ru-RU" sz="2800" b="1" dirty="0" smtClean="0"/>
              <a:t>Английский язык (устный) -63 человека;</a:t>
            </a:r>
          </a:p>
          <a:p>
            <a:pPr algn="ctr">
              <a:buFont typeface="Wingdings" pitchFamily="2" charset="2"/>
              <a:buChar char="§"/>
            </a:pPr>
            <a:r>
              <a:rPr lang="ru-RU" sz="2800" b="1" dirty="0" smtClean="0"/>
              <a:t>28.05.2019 – Русский язык, 202 человека </a:t>
            </a:r>
          </a:p>
          <a:p>
            <a:pPr algn="ctr">
              <a:buNone/>
            </a:pPr>
            <a:r>
              <a:rPr lang="ru-RU" sz="2800" b="1" dirty="0" smtClean="0"/>
              <a:t>( в т.ч. 2 – с ОВЗ);</a:t>
            </a:r>
          </a:p>
          <a:p>
            <a:pPr algn="ctr">
              <a:buFont typeface="Wingdings" pitchFamily="2" charset="2"/>
              <a:buChar char="§"/>
            </a:pPr>
            <a:r>
              <a:rPr lang="ru-RU" sz="2800" b="1" dirty="0" smtClean="0"/>
              <a:t>30.05.2019 – Обществознание, 175 человек</a:t>
            </a:r>
          </a:p>
          <a:p>
            <a:pPr algn="ctr">
              <a:buNone/>
            </a:pPr>
            <a:endParaRPr lang="ru-RU" sz="2800" b="1" dirty="0" smtClean="0"/>
          </a:p>
          <a:p>
            <a:pPr algn="ctr">
              <a:buNone/>
            </a:pPr>
            <a:endParaRPr lang="ru-RU" b="1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5C1BB4-9F86-47D5-9A33-36ABEB731074}" type="datetime1">
              <a:rPr lang="ru-RU" smtClean="0"/>
              <a:pPr>
                <a:defRPr/>
              </a:pPr>
              <a:t>24.04.2019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600200"/>
            <a:ext cx="7643192" cy="4525963"/>
          </a:xfrm>
        </p:spPr>
        <p:txBody>
          <a:bodyPr/>
          <a:lstStyle/>
          <a:p>
            <a:pPr algn="ctr">
              <a:buNone/>
            </a:pPr>
            <a:r>
              <a:rPr lang="ru-RU" b="1" u="sng" dirty="0" smtClean="0"/>
              <a:t>ГИА (9 классы) на базе ППЭ- 928</a:t>
            </a:r>
          </a:p>
          <a:p>
            <a:pPr algn="ctr">
              <a:buFont typeface="Wingdings" pitchFamily="2" charset="2"/>
              <a:buChar char="§"/>
            </a:pPr>
            <a:r>
              <a:rPr lang="ru-RU" sz="2400" b="1" dirty="0" smtClean="0"/>
              <a:t>04.06.2019 – Химия, 17 человек;</a:t>
            </a:r>
          </a:p>
          <a:p>
            <a:pPr algn="ctr">
              <a:buNone/>
            </a:pPr>
            <a:r>
              <a:rPr lang="ru-RU" sz="2400" b="1" dirty="0" smtClean="0"/>
              <a:t>Информатика, 57 человек;</a:t>
            </a:r>
          </a:p>
          <a:p>
            <a:pPr algn="ctr">
              <a:buNone/>
            </a:pPr>
            <a:r>
              <a:rPr lang="ru-RU" sz="2400" b="1" dirty="0" smtClean="0"/>
              <a:t>География – 72 человека; </a:t>
            </a:r>
          </a:p>
          <a:p>
            <a:pPr algn="ctr">
              <a:buFont typeface="Wingdings" pitchFamily="2" charset="2"/>
              <a:buChar char="§"/>
            </a:pPr>
            <a:r>
              <a:rPr lang="ru-RU" sz="2400" b="1" dirty="0" smtClean="0"/>
              <a:t>06.06.2019 – Математика, 207 человек </a:t>
            </a:r>
          </a:p>
          <a:p>
            <a:pPr algn="ctr">
              <a:buNone/>
            </a:pPr>
            <a:r>
              <a:rPr lang="ru-RU" sz="2400" b="1" dirty="0" smtClean="0"/>
              <a:t>( в т.ч. 2 – с ОВЗ);</a:t>
            </a:r>
          </a:p>
          <a:p>
            <a:pPr algn="ctr">
              <a:buFont typeface="Wingdings" pitchFamily="2" charset="2"/>
              <a:buChar char="§"/>
            </a:pPr>
            <a:r>
              <a:rPr lang="ru-RU" sz="2400" b="1" dirty="0" smtClean="0"/>
              <a:t>11.06.2019 – Физика, 23 человека;</a:t>
            </a:r>
          </a:p>
          <a:p>
            <a:pPr algn="ctr">
              <a:buNone/>
            </a:pPr>
            <a:r>
              <a:rPr lang="ru-RU" sz="2400" b="1" dirty="0" smtClean="0"/>
              <a:t>Информатика, 22 человека;</a:t>
            </a:r>
          </a:p>
          <a:p>
            <a:pPr algn="ctr">
              <a:buNone/>
            </a:pPr>
            <a:r>
              <a:rPr lang="ru-RU" sz="2400" b="1" dirty="0" smtClean="0"/>
              <a:t>Биология, 55 человек;</a:t>
            </a:r>
          </a:p>
          <a:p>
            <a:pPr algn="ctr">
              <a:buNone/>
            </a:pPr>
            <a:r>
              <a:rPr lang="ru-RU" sz="2400" b="1" dirty="0" smtClean="0"/>
              <a:t>Литература – 4 человека.</a:t>
            </a:r>
          </a:p>
          <a:p>
            <a:pPr algn="ctr">
              <a:buNone/>
            </a:pPr>
            <a:endParaRPr lang="ru-RU" b="1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5C1BB4-9F86-47D5-9A33-36ABEB731074}" type="datetime1">
              <a:rPr lang="ru-RU" smtClean="0"/>
              <a:pPr>
                <a:defRPr/>
              </a:pPr>
              <a:t>24.04.2019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 bwMode="auto">
          <a:xfrm>
            <a:off x="1187450" y="1052513"/>
            <a:ext cx="7561263" cy="1223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Порядок проведения государственной итоговой аттестации по образовательным программам основного общего образования 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(приказ Министерства просвещения РФ и Федеральной службы по надзору в сфере образования и науки от 07.11.2018 № 189/1513)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 smtClean="0">
              <a:solidFill>
                <a:schemeClr val="tx1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27538" y="2205038"/>
            <a:ext cx="792162" cy="403225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  <a:p>
            <a:pPr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</a:p>
          <a:p>
            <a:pPr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  <a:p>
            <a:pPr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</a:p>
          <a:p>
            <a:pPr algn="ctr">
              <a:defRPr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</a:p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</a:p>
          <a:p>
            <a:pPr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</a:p>
          <a:p>
            <a:pPr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47813" y="2205038"/>
            <a:ext cx="2447925" cy="8636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Помещение для сопровождающих обучающихся</a:t>
            </a: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403350" y="3213100"/>
            <a:ext cx="2736850" cy="158432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Font typeface="Arial" charset="0"/>
              <a:buNone/>
              <a:defRPr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Места для личных вещей:</a:t>
            </a:r>
          </a:p>
          <a:p>
            <a:pPr algn="ctr">
              <a:buFontTx/>
              <a:buChar char="-"/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чащихся</a:t>
            </a:r>
          </a:p>
          <a:p>
            <a:pPr algn="ctr">
              <a:buFontTx/>
              <a:buChar char="-"/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иц, привлекаемых к ГИА</a:t>
            </a:r>
          </a:p>
          <a:p>
            <a:pPr algn="ctr">
              <a:buFontTx/>
              <a:buChar char="-"/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едицинских работников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92275" y="5084763"/>
            <a:ext cx="2374900" cy="108108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Помещение для СМИ</a:t>
            </a:r>
          </a:p>
        </p:txBody>
      </p:sp>
      <p:pic>
        <p:nvPicPr>
          <p:cNvPr id="27655" name="Рисунок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00600"/>
            <a:ext cx="1692275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5292725" y="2349500"/>
            <a:ext cx="3240088" cy="7921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Помещение для руководителя ППЭ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436096" y="3356992"/>
            <a:ext cx="2952328" cy="14951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Скругленный прямоугольник 15"/>
          <p:cNvSpPr/>
          <p:nvPr/>
        </p:nvSpPr>
        <p:spPr>
          <a:xfrm>
            <a:off x="5435600" y="5300663"/>
            <a:ext cx="3240088" cy="108108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Помещение для общественных наблюдателей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116013" y="981075"/>
            <a:ext cx="7488237" cy="436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z="2800" smtClean="0">
                <a:solidFill>
                  <a:schemeClr val="tx1"/>
                </a:solidFill>
                <a:latin typeface="Times New Roman" pitchFamily="18" charset="0"/>
              </a:rPr>
              <a:t>Помещение для руководителя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ППЭ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187450" y="1600200"/>
            <a:ext cx="749935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</a:rPr>
              <a:t>места для хранения личных вещей: 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2400" b="1" dirty="0" smtClean="0">
                <a:latin typeface="Times New Roman" pitchFamily="18" charset="0"/>
              </a:rPr>
              <a:t>-членов ГЭК</a:t>
            </a:r>
          </a:p>
          <a:p>
            <a:pPr algn="ctr">
              <a:lnSpc>
                <a:spcPct val="90000"/>
              </a:lnSpc>
              <a:buFontTx/>
              <a:buChar char="-"/>
            </a:pPr>
            <a:r>
              <a:rPr lang="ru-RU" sz="2400" b="1" dirty="0" smtClean="0">
                <a:latin typeface="Times New Roman" pitchFamily="18" charset="0"/>
              </a:rPr>
              <a:t>руководителя ОО, в помещениях которой организован ППЭ, или уполномоченного им лица</a:t>
            </a:r>
          </a:p>
          <a:p>
            <a:pPr algn="ctr">
              <a:lnSpc>
                <a:spcPct val="90000"/>
              </a:lnSpc>
              <a:buFontTx/>
              <a:buChar char="-"/>
            </a:pPr>
            <a:r>
              <a:rPr lang="ru-RU" sz="2400" b="1" dirty="0" smtClean="0">
                <a:latin typeface="Times New Roman" pitchFamily="18" charset="0"/>
              </a:rPr>
              <a:t>руководителя ППЭ</a:t>
            </a:r>
          </a:p>
          <a:p>
            <a:pPr algn="ctr">
              <a:lnSpc>
                <a:spcPct val="90000"/>
              </a:lnSpc>
              <a:buFontTx/>
              <a:buChar char="-"/>
            </a:pPr>
            <a:r>
              <a:rPr lang="ru-RU" sz="2400" b="1" dirty="0" smtClean="0">
                <a:latin typeface="Times New Roman" pitchFamily="18" charset="0"/>
              </a:rPr>
              <a:t>общественных наблюдателей</a:t>
            </a:r>
          </a:p>
          <a:p>
            <a:pPr algn="ctr">
              <a:lnSpc>
                <a:spcPct val="90000"/>
              </a:lnSpc>
              <a:buFontTx/>
              <a:buChar char="-"/>
            </a:pPr>
            <a:r>
              <a:rPr lang="ru-RU" sz="2400" b="1" dirty="0" smtClean="0">
                <a:latin typeface="Times New Roman" pitchFamily="18" charset="0"/>
              </a:rPr>
              <a:t>должностных лиц </a:t>
            </a:r>
            <a:r>
              <a:rPr lang="ru-RU" sz="2400" b="1" dirty="0" err="1" smtClean="0">
                <a:latin typeface="Times New Roman" pitchFamily="18" charset="0"/>
              </a:rPr>
              <a:t>Рособрнадзора</a:t>
            </a:r>
            <a:r>
              <a:rPr lang="ru-RU" sz="2400" b="1" dirty="0" smtClean="0">
                <a:latin typeface="Times New Roman" pitchFamily="18" charset="0"/>
              </a:rPr>
              <a:t>, иных лиц, определенных </a:t>
            </a:r>
            <a:r>
              <a:rPr lang="ru-RU" sz="2400" b="1" dirty="0" err="1" smtClean="0">
                <a:latin typeface="Times New Roman" pitchFamily="18" charset="0"/>
              </a:rPr>
              <a:t>Рособрнадзором</a:t>
            </a:r>
            <a:endParaRPr lang="ru-RU" sz="2400" b="1" dirty="0" smtClean="0"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buFontTx/>
              <a:buChar char="-"/>
            </a:pPr>
            <a:r>
              <a:rPr lang="ru-RU" sz="2400" b="1" dirty="0" smtClean="0">
                <a:latin typeface="Times New Roman" pitchFamily="18" charset="0"/>
              </a:rPr>
              <a:t>должностных лиц органа исполнительной власти субъекта РФ, осуществляющего переданные полномочия РФ в сфере образования</a:t>
            </a:r>
            <a:r>
              <a:rPr lang="ru-RU" sz="2400" dirty="0" smtClean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187450" y="1125538"/>
            <a:ext cx="7488238" cy="925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Порядок проведения государственной итоговой аттестации по образовательным программам основного общего образования </a:t>
            </a:r>
            <a:b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(приказ Министерства просвещения РФ и Федеральной службы по надзору в сфере образования и науки от 07.11.2018 № 189/1513)</a:t>
            </a:r>
            <a:b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219700" y="2205038"/>
            <a:ext cx="3467100" cy="3921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аудиториях должны быть закрыты стенды, плакаты и иные материалы со справочно-познавательной информацией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соответствующим учебным предметам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9699" name="Рисунок 1" descr="https://im0-tub-ru.yandex.net/i?id=e92ce946666f347d63ca2f421b93fb72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2565400"/>
            <a:ext cx="3851275" cy="288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Line 7"/>
          <p:cNvSpPr>
            <a:spLocks noChangeShapeType="1"/>
          </p:cNvSpPr>
          <p:nvPr/>
        </p:nvSpPr>
        <p:spPr bwMode="auto">
          <a:xfrm>
            <a:off x="1476375" y="3500438"/>
            <a:ext cx="1079500" cy="10810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01" name="Line 8"/>
          <p:cNvSpPr>
            <a:spLocks noChangeShapeType="1"/>
          </p:cNvSpPr>
          <p:nvPr/>
        </p:nvSpPr>
        <p:spPr bwMode="auto">
          <a:xfrm>
            <a:off x="2627313" y="3573463"/>
            <a:ext cx="1079500" cy="10810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02" name="Line 9"/>
          <p:cNvSpPr>
            <a:spLocks noChangeShapeType="1"/>
          </p:cNvSpPr>
          <p:nvPr/>
        </p:nvSpPr>
        <p:spPr bwMode="auto">
          <a:xfrm>
            <a:off x="3708400" y="3500438"/>
            <a:ext cx="1079500" cy="10810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03" name="Line 10"/>
          <p:cNvSpPr>
            <a:spLocks noChangeShapeType="1"/>
          </p:cNvSpPr>
          <p:nvPr/>
        </p:nvSpPr>
        <p:spPr bwMode="auto">
          <a:xfrm flipV="1">
            <a:off x="3779838" y="3716338"/>
            <a:ext cx="1008062" cy="6492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04" name="Line 11"/>
          <p:cNvSpPr>
            <a:spLocks noChangeShapeType="1"/>
          </p:cNvSpPr>
          <p:nvPr/>
        </p:nvSpPr>
        <p:spPr bwMode="auto">
          <a:xfrm flipV="1">
            <a:off x="2484438" y="3716338"/>
            <a:ext cx="1223962" cy="7921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05" name="Line 12"/>
          <p:cNvSpPr>
            <a:spLocks noChangeShapeType="1"/>
          </p:cNvSpPr>
          <p:nvPr/>
        </p:nvSpPr>
        <p:spPr bwMode="auto">
          <a:xfrm flipV="1">
            <a:off x="1476375" y="3789363"/>
            <a:ext cx="1008063" cy="6492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06" name="Line 14"/>
          <p:cNvSpPr>
            <a:spLocks noChangeShapeType="1"/>
          </p:cNvSpPr>
          <p:nvPr/>
        </p:nvSpPr>
        <p:spPr bwMode="auto">
          <a:xfrm flipV="1">
            <a:off x="5580063" y="5157788"/>
            <a:ext cx="302418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07" name="Line 15"/>
          <p:cNvSpPr>
            <a:spLocks noChangeShapeType="1"/>
          </p:cNvSpPr>
          <p:nvPr/>
        </p:nvSpPr>
        <p:spPr bwMode="auto">
          <a:xfrm>
            <a:off x="5580063" y="5516563"/>
            <a:ext cx="194468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08" name="Line 16"/>
          <p:cNvSpPr>
            <a:spLocks noChangeShapeType="1"/>
          </p:cNvSpPr>
          <p:nvPr/>
        </p:nvSpPr>
        <p:spPr bwMode="auto">
          <a:xfrm>
            <a:off x="5580063" y="5876925"/>
            <a:ext cx="194468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116013" y="1052513"/>
            <a:ext cx="7632700" cy="10715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Порядок проведения государственной итоговой аттестации по образовательным программам основного общего образования </a:t>
            </a:r>
            <a:b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(приказ Министерства просвещения РФ и Федеральной службы по надзору в сфере образования и науки от 07.11.2018 № 189/1513)</a:t>
            </a:r>
            <a:b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042988" y="2349500"/>
            <a:ext cx="7561262" cy="38877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smtClean="0">
                <a:latin typeface="Times New Roman" pitchFamily="18" charset="0"/>
              </a:rPr>
              <a:t>акт об удалении с экзамена/</a:t>
            </a:r>
          </a:p>
          <a:p>
            <a:pPr algn="ctr">
              <a:buFont typeface="Arial" charset="0"/>
              <a:buNone/>
            </a:pPr>
            <a:r>
              <a:rPr lang="ru-RU" b="1" smtClean="0">
                <a:latin typeface="Times New Roman" pitchFamily="18" charset="0"/>
              </a:rPr>
              <a:t>о досрочном завершении экзамена по объективным причинам </a:t>
            </a:r>
          </a:p>
          <a:p>
            <a:pPr algn="ctr">
              <a:buFont typeface="Arial" charset="0"/>
              <a:buNone/>
            </a:pPr>
            <a:endParaRPr lang="ru-RU" b="1" smtClean="0">
              <a:latin typeface="Times New Roman" pitchFamily="18" charset="0"/>
            </a:endParaRPr>
          </a:p>
          <a:p>
            <a:pPr algn="ctr">
              <a:buFont typeface="Arial" charset="0"/>
              <a:buNone/>
            </a:pPr>
            <a:endParaRPr lang="ru-RU" b="1" smtClean="0">
              <a:latin typeface="Times New Roman" pitchFamily="18" charset="0"/>
            </a:endParaRPr>
          </a:p>
          <a:p>
            <a:pPr algn="ctr">
              <a:buFont typeface="Arial" charset="0"/>
              <a:buNone/>
            </a:pPr>
            <a:r>
              <a:rPr lang="ru-RU" b="1" smtClean="0">
                <a:latin typeface="Times New Roman" pitchFamily="18" charset="0"/>
              </a:rPr>
              <a:t>Участник ГИА                       ГЭК</a:t>
            </a:r>
          </a:p>
        </p:txBody>
      </p:sp>
      <p:sp>
        <p:nvSpPr>
          <p:cNvPr id="30723" name="AutoShape 4"/>
          <p:cNvSpPr>
            <a:spLocks noChangeArrowheads="1"/>
          </p:cNvSpPr>
          <p:nvPr/>
        </p:nvSpPr>
        <p:spPr bwMode="auto">
          <a:xfrm>
            <a:off x="2268538" y="4076700"/>
            <a:ext cx="1655762" cy="57626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4" name="AutoShape 5"/>
          <p:cNvSpPr>
            <a:spLocks noChangeArrowheads="1"/>
          </p:cNvSpPr>
          <p:nvPr/>
        </p:nvSpPr>
        <p:spPr bwMode="auto">
          <a:xfrm>
            <a:off x="6516688" y="4076700"/>
            <a:ext cx="1655762" cy="57626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3301</TotalTime>
  <Words>1039</Words>
  <Application>Microsoft Office PowerPoint</Application>
  <PresentationFormat>Экран (4:3)</PresentationFormat>
  <Paragraphs>170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Специальное оформление</vt:lpstr>
      <vt:lpstr>1_Специальное оформление</vt:lpstr>
      <vt:lpstr> 22,24 апреля 2019 г. Обучение лиц, привлекаемых к проведению ГИА(9кл.) в ППЭ на базе МБОУ Гимназия № 21 Код ППЭ – 928  Руководитель ППЭ –  Боровикова Татьяна Николаевна,  директор МБОУ Гимназия № 21 </vt:lpstr>
      <vt:lpstr>Слайд 2</vt:lpstr>
      <vt:lpstr>Обучение лиц,  привлекаемых к проведению ГИА</vt:lpstr>
      <vt:lpstr>Слайд 4</vt:lpstr>
      <vt:lpstr>Слайд 5</vt:lpstr>
      <vt:lpstr>Порядок проведения государственной итоговой аттестации по образовательным программам основного общего образования  (приказ Министерства просвещения РФ и Федеральной службы по надзору в сфере образования и науки от 07.11.2018 № 189/1513) </vt:lpstr>
      <vt:lpstr>Помещение для руководителя ППЭ</vt:lpstr>
      <vt:lpstr>Порядок проведения государственной итоговой аттестации по образовательным программам основного общего образования  (приказ Министерства просвещения РФ и Федеральной службы по надзору в сфере образования и науки от 07.11.2018 № 189/1513) </vt:lpstr>
      <vt:lpstr>Порядок проведения государственной итоговой аттестации по образовательным программам основного общего образования  (приказ Министерства просвещения РФ и Федеральной службы по надзору в сфере образования и науки от 07.11.2018 № 189/1513) </vt:lpstr>
      <vt:lpstr>Иностранный язык раздел "Говорение"</vt:lpstr>
      <vt:lpstr>При выходе выпускника из аудитории</vt:lpstr>
      <vt:lpstr>Проверка готовности ППЭ членами ГЭК</vt:lpstr>
      <vt:lpstr>Обучение руководителей ППЭ</vt:lpstr>
      <vt:lpstr>Обучение организаторов</vt:lpstr>
      <vt:lpstr>Кодекс РФ об административных правонарушениях (ст.19.30)</vt:lpstr>
      <vt:lpstr>Слайд 16</vt:lpstr>
      <vt:lpstr>Доставка, тиражирование и сканирование ЭМ</vt:lpstr>
      <vt:lpstr>Передача принтеров из ГАУ АО ЦОКО  в ППЭ</vt:lpstr>
      <vt:lpstr>Финансовое обеспечение </vt:lpstr>
      <vt:lpstr>Слайд 20</vt:lpstr>
      <vt:lpstr>https://www.aocoko.ru/gia/informatsiya-dlya-sotrudnikov-oo-i-spetsialistov-ppe/index.php</vt:lpstr>
      <vt:lpstr>Ключевые даты</vt:lpstr>
      <vt:lpstr>Ключевые даты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Сергеевна Илатовская</dc:creator>
  <cp:lastModifiedBy>Director</cp:lastModifiedBy>
  <cp:revision>232</cp:revision>
  <dcterms:created xsi:type="dcterms:W3CDTF">2016-09-16T13:01:11Z</dcterms:created>
  <dcterms:modified xsi:type="dcterms:W3CDTF">2019-04-24T09:10:08Z</dcterms:modified>
</cp:coreProperties>
</file>