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7" r:id="rId3"/>
    <p:sldId id="269" r:id="rId4"/>
    <p:sldId id="268" r:id="rId5"/>
    <p:sldId id="270" r:id="rId6"/>
    <p:sldId id="273" r:id="rId7"/>
    <p:sldId id="276" r:id="rId8"/>
    <p:sldId id="277" r:id="rId9"/>
    <p:sldId id="279" r:id="rId10"/>
    <p:sldId id="280" r:id="rId11"/>
    <p:sldId id="274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27.11.2019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045839" y="980728"/>
            <a:ext cx="7772400" cy="1470025"/>
          </a:xfrm>
        </p:spPr>
        <p:txBody>
          <a:bodyPr/>
          <a:lstStyle/>
          <a:p>
            <a:pPr eaLnBrk="1" hangingPunct="1"/>
            <a:r>
              <a:rPr lang="ru-RU" altLang="ru-RU" sz="3600" b="1" dirty="0" smtClean="0">
                <a:solidFill>
                  <a:srgbClr val="996600"/>
                </a:solidFill>
                <a:latin typeface="Times New Roman" pitchFamily="18" charset="0"/>
                <a:cs typeface="Times New Roman" pitchFamily="18" charset="0"/>
              </a:rPr>
              <a:t>Формирующее оценивание 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b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как инструмент повышения качества освоения </a:t>
            </a:r>
            <a:b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образовательной программы</a:t>
            </a:r>
            <a:b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3600" dirty="0" smtClean="0">
              <a:solidFill>
                <a:srgbClr val="006666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59632" y="5500688"/>
            <a:ext cx="7416824" cy="1143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Автор:       руководитель кафедры учителей начальных 			классов МОУ Гимназия № 21 г. Архангельска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учитель начальных классов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Зуева Таисия Владимировна</a:t>
            </a: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323528" y="5088788"/>
            <a:ext cx="7416824" cy="1143000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alt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руководитель кафедры учителей начальных 			классов МОУ Гимназия № 21 г. Архангельска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учитель начальных классов</a:t>
            </a:r>
          </a:p>
          <a:p>
            <a:pPr algn="l" eaLnBrk="1" hangingPunct="1">
              <a:spcBef>
                <a:spcPct val="0"/>
              </a:spcBef>
            </a:pPr>
            <a:r>
              <a:rPr lang="ru-RU" alt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Зуева Таисия Владимировна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509120"/>
            <a:ext cx="1508025" cy="201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7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51521" y="859422"/>
            <a:ext cx="4176464" cy="5809938"/>
          </a:xfrm>
          <a:prstGeom prst="roundRect">
            <a:avLst>
              <a:gd name="adj" fmla="val 5306"/>
            </a:avLst>
          </a:prstGeom>
          <a:solidFill>
            <a:srgbClr val="F8E5E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4008" y="1506950"/>
            <a:ext cx="4228657" cy="5162410"/>
          </a:xfrm>
          <a:prstGeom prst="roundRect">
            <a:avLst>
              <a:gd name="adj" fmla="val 5306"/>
            </a:avLst>
          </a:prstGeom>
          <a:solidFill>
            <a:srgbClr val="E7F4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7987605" cy="633412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Плюсы 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минусы систем оценивания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439166"/>
              </p:ext>
            </p:extLst>
          </p:nvPr>
        </p:nvGraphicFramePr>
        <p:xfrm>
          <a:off x="4850124" y="1639883"/>
          <a:ext cx="3960440" cy="48965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/>
              </a:tblGrid>
              <a:tr h="755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Владеют. Понятна. Используют много лет.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66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Да.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55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Быстра в использовании. Ответ – отметка.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55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учитывает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(действуем строго по нормам оценок)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1440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Ученик стремится получить хорошую отметку. Знания на втором плане.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755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Если отметка низкая, мотивация снижается. Ученик не успешен.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3660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Учитель.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438656"/>
              </p:ext>
            </p:extLst>
          </p:nvPr>
        </p:nvGraphicFramePr>
        <p:xfrm>
          <a:off x="431539" y="908720"/>
          <a:ext cx="3888432" cy="5668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8432"/>
              </a:tblGrid>
              <a:tr h="552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Не владеют. Нет готового "рецепта"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3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Нет.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13596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Требуется много времени при подготовке к уроку, занимает много времени на уроке и при даче обратной связи.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4532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Ориентирована на ученика.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0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Ученик стремится получать знания.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</a:rPr>
                        <a:t>Ученик не боится получить низкую отметку.</a:t>
                      </a:r>
                      <a:endParaRPr lang="ru-RU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9064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Мотивирует. Учит ставить цели и находить пути решения.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92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Разделение ответственности.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1384" y="116632"/>
            <a:ext cx="1129283" cy="13022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83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60" cy="106613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 оценивание</a:t>
            </a:r>
            <a:endParaRPr lang="ru-RU" alt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ориентировано на обучающегося;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встраивается в личностно-ориентированное обучение;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ориентировано на формирование личностных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умений;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оценивается не только результат, но и процесс;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отслеживается прогресс каждого обучающегося;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‐ носит системный характер. </a:t>
            </a:r>
          </a:p>
        </p:txBody>
      </p:sp>
      <p:pic>
        <p:nvPicPr>
          <p:cNvPr id="5123" name="Picture 3" descr="C:\Users\Администратор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97152"/>
            <a:ext cx="2246680" cy="15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65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332656"/>
            <a:ext cx="856895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оценивание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целенаправленный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непрерывный процесс наблюдения за учением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ученика, «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в процессе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оценивание для обучения.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1302" y="3284984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 </a:t>
            </a:r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– </a:t>
            </a:r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для обучения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941168"/>
            <a:ext cx="1296144" cy="147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35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Всё можно сделать лучше, чем делалось до сих пор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Генри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Форд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8722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30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«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Глубочайшим свойством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-ческой </a:t>
            </a:r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природы является стремление людей быть оценёнными по </a:t>
            </a:r>
            <a:r>
              <a:rPr lang="ru-RU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досто-инству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Уильям Джеймс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509120"/>
            <a:ext cx="1872208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35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Майкл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Скривен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1967 г.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Бенджамин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Блум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1969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Садлер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1989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Блэк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Уильям 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1998 г.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Фишман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И.С., Голуб Г. Б.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"Формирующая оценка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учащихся: 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-кое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пособие"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2007 г.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М.А.Пинская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И.М.Улановская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Н.И.Запрудский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Е.Г.Бойцова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</a:t>
            </a: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472" y="5085184"/>
            <a:ext cx="108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79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268760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обучения непрерывен, а оценивание эпизодично;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предъявляются требования к предметным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образовательным результатам, а оцениваются только предметные;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школьника происходит в учебное (уроки)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время (внеурочная деятельность), а оцениваются достижения ученика только во время урока;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оценивания - развитие, но реально оценивание проводится с целью констатации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60" cy="106613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 практикой оценивания и требованиями ФГОС</a:t>
            </a:r>
            <a: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36712"/>
            <a:ext cx="1080000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53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&quot;человечек ученик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348880"/>
            <a:ext cx="1800000" cy="1790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260648"/>
            <a:ext cx="367240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соотносить </a:t>
            </a:r>
            <a:r>
              <a:rPr lang="ru-RU" sz="2800" b="1" dirty="0"/>
              <a:t>свои действия с планируемыми </a:t>
            </a:r>
            <a:r>
              <a:rPr lang="ru-RU" sz="2800" b="1" dirty="0" smtClean="0"/>
              <a:t>результатами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260648"/>
            <a:ext cx="31318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осуществлять </a:t>
            </a:r>
            <a:r>
              <a:rPr lang="ru-RU" sz="2800" b="1" dirty="0"/>
              <a:t>контроль своей </a:t>
            </a:r>
            <a:r>
              <a:rPr lang="ru-RU" sz="2800" b="1" dirty="0" smtClean="0"/>
              <a:t>деятельности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23608" y="2492896"/>
            <a:ext cx="330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оценивать </a:t>
            </a:r>
            <a:r>
              <a:rPr lang="ru-RU" sz="2800" b="1" dirty="0"/>
              <a:t>правильность выполнения учебной </a:t>
            </a:r>
            <a:r>
              <a:rPr lang="ru-RU" sz="2800" b="1" dirty="0" smtClean="0"/>
              <a:t>задачи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496" y="2492896"/>
            <a:ext cx="28620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владеть </a:t>
            </a:r>
            <a:r>
              <a:rPr lang="ru-RU" sz="2800" b="1" dirty="0"/>
              <a:t>основами самоконтроля, </a:t>
            </a:r>
            <a:r>
              <a:rPr lang="ru-RU" sz="2800" b="1" dirty="0" smtClean="0"/>
              <a:t>самооценки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4797152"/>
            <a:ext cx="43653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контролировать </a:t>
            </a:r>
            <a:br>
              <a:rPr lang="ru-RU" sz="2800" b="1" dirty="0" smtClean="0"/>
            </a:br>
            <a:r>
              <a:rPr lang="ru-RU" sz="2800" b="1" dirty="0" smtClean="0"/>
              <a:t>процесс </a:t>
            </a:r>
            <a:r>
              <a:rPr lang="ru-RU" sz="2800" b="1" dirty="0"/>
              <a:t>и результаты своей </a:t>
            </a:r>
            <a:r>
              <a:rPr lang="ru-RU" sz="2800" b="1" dirty="0" smtClean="0"/>
              <a:t>деятельности, вносить коррективы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886400" y="5140349"/>
            <a:ext cx="29340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адекватно </a:t>
            </a:r>
            <a:r>
              <a:rPr lang="ru-RU" sz="2800" b="1" dirty="0"/>
              <a:t>оценивать свои достижения.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656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563" y="1412776"/>
            <a:ext cx="86409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особое действие, которое должно отражать то, чему научился обучающийся, насколько он продвинулся к цели, что нового узнал.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88640"/>
            <a:ext cx="8640960" cy="106613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-</a:t>
            </a:r>
            <a:endParaRPr lang="ru-RU" alt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Картинки по запросу &quot;человечек ученик&quot;&quot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0043" y="4797152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9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563" y="141277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Формирующее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(внутреннее) оценивание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оценка применяется для получения данных о текущем состоянии для определения ближайших шагов в направлении улучшения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Итоговое/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суммативное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(внешнее) оценивание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оценка применяется для определения количества изученного материала за пройденный период.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188640"/>
            <a:ext cx="8640960" cy="106613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оценивания:</a:t>
            </a:r>
            <a:endParaRPr lang="ru-RU" alt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Администратор\Desktop\повар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387886"/>
            <a:ext cx="1476515" cy="104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&quot;человечек  с вилкой&quot;&quot;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009727"/>
            <a:ext cx="1800000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1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51520" y="188640"/>
            <a:ext cx="8640960" cy="106613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Различия между двумя видами оценивания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32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9145814"/>
              </p:ext>
            </p:extLst>
          </p:nvPr>
        </p:nvGraphicFramePr>
        <p:xfrm>
          <a:off x="218430" y="836712"/>
          <a:ext cx="8674049" cy="58389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9617"/>
                <a:gridCol w="3477042"/>
                <a:gridCol w="3657390"/>
              </a:tblGrid>
              <a:tr h="7110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Признаки сравнения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Формирующее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effectLst/>
                        </a:rPr>
                        <a:t>Суммативное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Цель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Мотивирование учащегося на дальнейшее обучение, планирование целей и путей их достижения.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Определение соответствия знаний учащихся нормам и требованиям стандартов обучения;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констатация факта </a:t>
                      </a:r>
                      <a:r>
                        <a:rPr lang="ru-RU" sz="1700" dirty="0" err="1">
                          <a:effectLst/>
                        </a:rPr>
                        <a:t>обученности</a:t>
                      </a:r>
                      <a:r>
                        <a:rPr lang="ru-RU" sz="1700" dirty="0">
                          <a:effectLst/>
                        </a:rPr>
                        <a:t> учащихся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Время проведения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Непрерывно, в ходе обучения, когда анализируются знания, умения, ценностные установки, а также коммуникативные умения учащегося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По итогам прохождения определенного блока 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0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Шкала оценивания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Разработана совместно с учащимися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Используется общепринятая государственная шкала оценивания. 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2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Кем проводится</a:t>
                      </a:r>
                      <a:endParaRPr lang="ru-RU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Самими участниками  </a:t>
                      </a:r>
                      <a:r>
                        <a:rPr lang="ru-RU" sz="1700" dirty="0" smtClean="0">
                          <a:effectLst/>
                        </a:rPr>
                        <a:t>образовательного </a:t>
                      </a:r>
                      <a:r>
                        <a:rPr lang="ru-RU" sz="1700" dirty="0">
                          <a:effectLst/>
                        </a:rPr>
                        <a:t>процесса и с той частотой, которая необходима учителю и учащимся для достижения целей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Внешними органами согласно тем или иным нормативным документам.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431" marR="5943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1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6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F497A"/>
      </a:hlink>
      <a:folHlink>
        <a:srgbClr val="5F497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446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Формирующее оценивание –  как инструмент повышения качества освоения  образовательной программы </vt:lpstr>
      <vt:lpstr>Презентация PowerPoint</vt:lpstr>
      <vt:lpstr>Презентация PowerPoint</vt:lpstr>
      <vt:lpstr>Презентация PowerPoint</vt:lpstr>
      <vt:lpstr>Противоречия между практикой оценивания и требованиями ФГОС:</vt:lpstr>
      <vt:lpstr>Презентация PowerPoint</vt:lpstr>
      <vt:lpstr>Презентация PowerPoint</vt:lpstr>
      <vt:lpstr>Презентация PowerPoint</vt:lpstr>
      <vt:lpstr>Презентация PowerPoint</vt:lpstr>
      <vt:lpstr>Плюсы и минусы систем оценивания</vt:lpstr>
      <vt:lpstr>Формирующее  оценивание</vt:lpstr>
      <vt:lpstr>Формирующее  оценивание – оценивание для обучения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Тетрадь на спирали</dc:title>
  <dc:creator>Зуева Т.В.</dc:creator>
  <cp:keywords>Шаблон презентации</cp:keywords>
  <cp:lastModifiedBy>Таисия</cp:lastModifiedBy>
  <cp:revision>76</cp:revision>
  <dcterms:created xsi:type="dcterms:W3CDTF">2014-07-06T18:18:01Z</dcterms:created>
  <dcterms:modified xsi:type="dcterms:W3CDTF">2019-11-27T20:44:16Z</dcterms:modified>
</cp:coreProperties>
</file>