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8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82" r:id="rId21"/>
    <p:sldId id="277" r:id="rId22"/>
    <p:sldId id="280" r:id="rId23"/>
  </p:sldIdLst>
  <p:sldSz cx="9144000" cy="6858000" type="screen4x3"/>
  <p:notesSz cx="6792913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D186F8-4103-47B3-B06B-C4FA3BD1DDBA}">
          <p14:sldIdLst>
            <p14:sldId id="256"/>
            <p14:sldId id="257"/>
            <p14:sldId id="258"/>
            <p14:sldId id="259"/>
            <p14:sldId id="281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69"/>
            <p14:sldId id="270"/>
          </p14:sldIdLst>
        </p14:section>
        <p14:section name="Раздел без заголовка" id="{2FACF7EC-71F6-4EBA-AEEE-E76BCD567257}">
          <p14:sldIdLst>
            <p14:sldId id="272"/>
            <p14:sldId id="273"/>
            <p14:sldId id="274"/>
            <p14:sldId id="282"/>
            <p14:sldId id="27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6"/>
    <p:restoredTop sz="88665"/>
  </p:normalViewPr>
  <p:slideViewPr>
    <p:cSldViewPr>
      <p:cViewPr varScale="1">
        <p:scale>
          <a:sx n="66" d="100"/>
          <a:sy n="66" d="100"/>
        </p:scale>
        <p:origin x="1734" y="66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19CE6-0582-4902-BA4B-97537E8CB7C3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9C2F70-BA6C-4254-8CF4-3D461E4639C7}">
      <dgm:prSet phldrT="[Text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Опорное учреждение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0C363-577F-4750-98C3-6F7D0412AC00}" type="parTrans" cxnId="{B7812796-4BF9-41F2-8C62-55523A962D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2E4EF-5F4E-40ED-8807-53EC827C47F3}" type="sibTrans" cxnId="{B7812796-4BF9-41F2-8C62-55523A962D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10793-5FF2-49F5-A4B1-9EAFEC4CDE08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 ОО города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86A85-CB90-44B7-BCB6-72BADE31C7F1}" type="parTrans" cxnId="{17A462C3-0F19-4022-92F4-F829CBB51E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E097E-10B5-4C51-BB9F-AC40C2B1F33E}" type="sibTrans" cxnId="{17A462C3-0F19-4022-92F4-F829CBB51E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7D50-1AAE-4164-8888-D5CFCBD656C2}">
      <dgm:prSet phldrT="[Text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D0C84-5F01-4121-A44D-DE95778EC1D9}" type="parTrans" cxnId="{98539F16-11A4-4F66-941A-B5B02FA152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06773-93FC-4FAF-AB7D-5899661A0A26}" type="sibTrans" cxnId="{98539F16-11A4-4F66-941A-B5B02FA152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B9570-9496-4D11-858E-FE18021B7437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группа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05E23-3162-4BB0-89FB-7BDF04EB5BAD}" type="parTrans" cxnId="{88193566-4220-4671-A9E2-AEB0811291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10F23-1094-4FD6-95EE-7294D40DCD94}" type="sibTrans" cxnId="{88193566-4220-4671-A9E2-AEB0811291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57019-D804-4DAC-A343-A287370876AD}">
      <dgm:prSet phldrT="[Text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E73B9-F482-4513-BA9C-C563B5461AED}" type="parTrans" cxnId="{6A2D22DC-F0BF-44F9-800C-3600689C8E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96AD5-6787-430D-BD78-52991A6DFD8E}" type="sibTrans" cxnId="{6A2D22DC-F0BF-44F9-800C-3600689C8E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AFF2C-5089-467A-9016-88ED1269203A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8A808-48AF-4A82-9804-18DC496B5D24}" type="parTrans" cxnId="{13B6BF33-299E-4F55-8045-3F29ED6D72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CB4FB-BEDE-4815-9E5B-AB55D52952A2}" type="sibTrans" cxnId="{13B6BF33-299E-4F55-8045-3F29ED6D72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B3602-2EA0-461A-874A-D53731CE81F0}">
      <dgm:prSet phldrT="[Text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ОРЦ города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79FCB-6C3A-434C-9B4A-E747D1236EF5}" type="parTrans" cxnId="{7A5A4CE5-CC59-459F-AD1B-86944E28E1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4CE9A-F1A4-4D0B-8C4C-2D715723FF84}" type="sibTrans" cxnId="{7A5A4CE5-CC59-459F-AD1B-86944E28E1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EF1C8-69B6-48A4-8DDE-ADE2428CDD2D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 ОО города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78567-FC43-4D77-8512-0292116E64F8}" type="parTrans" cxnId="{654BB6C6-B4E0-4B21-935C-37F518F40D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CB132-CEB6-4F81-85CD-D859F1F5B82E}" type="sibTrans" cxnId="{654BB6C6-B4E0-4B21-935C-37F518F40D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A1A6E-E6B4-4817-AA31-3020A299886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5D897-2114-48B1-BF87-EF75360FA0FF}" type="parTrans" cxnId="{913AE06A-EDF1-4300-8054-D1CD5405B3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45E13-8924-4DB2-AC84-FC012EF9B1F0}" type="sibTrans" cxnId="{913AE06A-EDF1-4300-8054-D1CD5405B31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55135-A0B0-4E45-A7AE-700C7DDF7036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Всероссийские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02160-C235-49F7-837D-95C90A16D68B}" type="parTrans" cxnId="{D234EAAE-F70F-40A8-9908-DD94C6D0F8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F9A84-3470-4C5A-A057-CAAEF8D68D97}" type="sibTrans" cxnId="{D234EAAE-F70F-40A8-9908-DD94C6D0F8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B7ABA-7B2D-424D-A938-BD43714FB238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E135C-040E-4F51-A581-38A4F7C126C5}" type="parTrans" cxnId="{B6F9DD0B-2EAA-4783-AF94-E54D790205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9999D-CA00-4311-967E-1E517F43BC86}" type="sibTrans" cxnId="{B6F9DD0B-2EAA-4783-AF94-E54D790205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D0B5B-6D0E-43BE-BEE1-18C4B6B0C8EA}" type="pres">
      <dgm:prSet presAssocID="{48B19CE6-0582-4902-BA4B-97537E8CB7C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24030-3AD7-42AE-B328-38C0F1D5A78E}" type="pres">
      <dgm:prSet presAssocID="{48B19CE6-0582-4902-BA4B-97537E8CB7C3}" presName="children" presStyleCnt="0"/>
      <dgm:spPr/>
    </dgm:pt>
    <dgm:pt modelId="{9BA18721-F558-4A5D-A728-19C7E626586F}" type="pres">
      <dgm:prSet presAssocID="{48B19CE6-0582-4902-BA4B-97537E8CB7C3}" presName="child1group" presStyleCnt="0"/>
      <dgm:spPr/>
    </dgm:pt>
    <dgm:pt modelId="{5C84515A-CA99-4C16-8B71-3E4D1CD74D9F}" type="pres">
      <dgm:prSet presAssocID="{48B19CE6-0582-4902-BA4B-97537E8CB7C3}" presName="child1" presStyleLbl="bgAcc1" presStyleIdx="0" presStyleCnt="4"/>
      <dgm:spPr/>
      <dgm:t>
        <a:bodyPr/>
        <a:lstStyle/>
        <a:p>
          <a:endParaRPr lang="ru-RU"/>
        </a:p>
      </dgm:t>
    </dgm:pt>
    <dgm:pt modelId="{1EC9C75D-4E2C-49E3-9557-77AEEFCF2858}" type="pres">
      <dgm:prSet presAssocID="{48B19CE6-0582-4902-BA4B-97537E8CB7C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CCF7D-C47A-427E-9F8F-7B6BFCAB37ED}" type="pres">
      <dgm:prSet presAssocID="{48B19CE6-0582-4902-BA4B-97537E8CB7C3}" presName="child2group" presStyleCnt="0"/>
      <dgm:spPr/>
    </dgm:pt>
    <dgm:pt modelId="{B9DDEA23-B514-4D7C-BBDE-11A5181D2352}" type="pres">
      <dgm:prSet presAssocID="{48B19CE6-0582-4902-BA4B-97537E8CB7C3}" presName="child2" presStyleLbl="bgAcc1" presStyleIdx="1" presStyleCnt="4"/>
      <dgm:spPr/>
      <dgm:t>
        <a:bodyPr/>
        <a:lstStyle/>
        <a:p>
          <a:endParaRPr lang="ru-RU"/>
        </a:p>
      </dgm:t>
    </dgm:pt>
    <dgm:pt modelId="{311FF283-A83C-411B-82FF-B3EF1A7D2F21}" type="pres">
      <dgm:prSet presAssocID="{48B19CE6-0582-4902-BA4B-97537E8CB7C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7B435-D58B-4280-B963-AA96E4F30C0E}" type="pres">
      <dgm:prSet presAssocID="{48B19CE6-0582-4902-BA4B-97537E8CB7C3}" presName="child3group" presStyleCnt="0"/>
      <dgm:spPr/>
    </dgm:pt>
    <dgm:pt modelId="{8DC48447-D069-4106-9AE1-BA20E73ADED1}" type="pres">
      <dgm:prSet presAssocID="{48B19CE6-0582-4902-BA4B-97537E8CB7C3}" presName="child3" presStyleLbl="bgAcc1" presStyleIdx="2" presStyleCnt="4"/>
      <dgm:spPr/>
      <dgm:t>
        <a:bodyPr/>
        <a:lstStyle/>
        <a:p>
          <a:endParaRPr lang="ru-RU"/>
        </a:p>
      </dgm:t>
    </dgm:pt>
    <dgm:pt modelId="{2BFC71C7-1465-4320-BE68-AFC2F29AF294}" type="pres">
      <dgm:prSet presAssocID="{48B19CE6-0582-4902-BA4B-97537E8CB7C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6FDF-2937-406D-AF77-0037CBC7137D}" type="pres">
      <dgm:prSet presAssocID="{48B19CE6-0582-4902-BA4B-97537E8CB7C3}" presName="child4group" presStyleCnt="0"/>
      <dgm:spPr/>
    </dgm:pt>
    <dgm:pt modelId="{52C05317-0DFD-4759-AAAE-D44E7D3DDB4E}" type="pres">
      <dgm:prSet presAssocID="{48B19CE6-0582-4902-BA4B-97537E8CB7C3}" presName="child4" presStyleLbl="bgAcc1" presStyleIdx="3" presStyleCnt="4"/>
      <dgm:spPr/>
      <dgm:t>
        <a:bodyPr/>
        <a:lstStyle/>
        <a:p>
          <a:endParaRPr lang="ru-RU"/>
        </a:p>
      </dgm:t>
    </dgm:pt>
    <dgm:pt modelId="{C681F473-1BA3-4F18-8E1A-923C8785BD00}" type="pres">
      <dgm:prSet presAssocID="{48B19CE6-0582-4902-BA4B-97537E8CB7C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32F24-B9AA-465D-9B0F-5C3C826F93D8}" type="pres">
      <dgm:prSet presAssocID="{48B19CE6-0582-4902-BA4B-97537E8CB7C3}" presName="childPlaceholder" presStyleCnt="0"/>
      <dgm:spPr/>
    </dgm:pt>
    <dgm:pt modelId="{D5473EBB-74D1-4807-A456-B33851F823CC}" type="pres">
      <dgm:prSet presAssocID="{48B19CE6-0582-4902-BA4B-97537E8CB7C3}" presName="circle" presStyleCnt="0"/>
      <dgm:spPr/>
    </dgm:pt>
    <dgm:pt modelId="{415D845F-BC13-4C73-8E91-C739FBED8F61}" type="pres">
      <dgm:prSet presAssocID="{48B19CE6-0582-4902-BA4B-97537E8CB7C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D8ED8-9539-4150-B1D0-95F51D09BBBB}" type="pres">
      <dgm:prSet presAssocID="{48B19CE6-0582-4902-BA4B-97537E8CB7C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C57F0-A8FF-4903-BE81-B70C5CAA41FF}" type="pres">
      <dgm:prSet presAssocID="{48B19CE6-0582-4902-BA4B-97537E8CB7C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11252-1A81-4581-895D-710DCEDD0AA2}" type="pres">
      <dgm:prSet presAssocID="{48B19CE6-0582-4902-BA4B-97537E8CB7C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B79F8-A588-45CE-B097-4D711B41955D}" type="pres">
      <dgm:prSet presAssocID="{48B19CE6-0582-4902-BA4B-97537E8CB7C3}" presName="quadrantPlaceholder" presStyleCnt="0"/>
      <dgm:spPr/>
    </dgm:pt>
    <dgm:pt modelId="{9A82B445-1E5F-481C-A7BE-C56B42B59818}" type="pres">
      <dgm:prSet presAssocID="{48B19CE6-0582-4902-BA4B-97537E8CB7C3}" presName="center1" presStyleLbl="fgShp" presStyleIdx="0" presStyleCnt="2"/>
      <dgm:spPr/>
    </dgm:pt>
    <dgm:pt modelId="{DE16B46E-9B12-4062-9906-E3CBC87AF8C9}" type="pres">
      <dgm:prSet presAssocID="{48B19CE6-0582-4902-BA4B-97537E8CB7C3}" presName="center2" presStyleLbl="fgShp" presStyleIdx="1" presStyleCnt="2"/>
      <dgm:spPr/>
    </dgm:pt>
  </dgm:ptLst>
  <dgm:cxnLst>
    <dgm:cxn modelId="{B1222F6D-C832-4FC1-9B36-61D1F89A50CF}" type="presOf" srcId="{9A2B3602-2EA0-461A-874A-D53731CE81F0}" destId="{DE711252-1A81-4581-895D-710DCEDD0AA2}" srcOrd="0" destOrd="0" presId="urn:microsoft.com/office/officeart/2005/8/layout/cycle4#1"/>
    <dgm:cxn modelId="{913AE06A-EDF1-4300-8054-D1CD5405B31A}" srcId="{9FC57019-D804-4DAC-A343-A287370876AD}" destId="{B91A1A6E-E6B4-4817-AA31-3020A2998868}" srcOrd="2" destOrd="0" parTransId="{66B5D897-2114-48B1-BF87-EF75360FA0FF}" sibTransId="{97045E13-8924-4DB2-AC84-FC012EF9B1F0}"/>
    <dgm:cxn modelId="{0EF412AE-6FE5-49BA-AC6F-DCE8C63FA0C0}" type="presOf" srcId="{FF3AFF2C-5089-467A-9016-88ED1269203A}" destId="{8DC48447-D069-4106-9AE1-BA20E73ADED1}" srcOrd="0" destOrd="0" presId="urn:microsoft.com/office/officeart/2005/8/layout/cycle4#1"/>
    <dgm:cxn modelId="{54733909-4243-4213-8855-CDA560D5FF08}" type="presOf" srcId="{48B19CE6-0582-4902-BA4B-97537E8CB7C3}" destId="{ABBD0B5B-6D0E-43BE-BEE1-18C4B6B0C8EA}" srcOrd="0" destOrd="0" presId="urn:microsoft.com/office/officeart/2005/8/layout/cycle4#1"/>
    <dgm:cxn modelId="{BE945A53-6794-435E-A0C7-C8FEDB34D572}" type="presOf" srcId="{D77EF1C8-69B6-48A4-8DDE-ADE2428CDD2D}" destId="{52C05317-0DFD-4759-AAAE-D44E7D3DDB4E}" srcOrd="0" destOrd="0" presId="urn:microsoft.com/office/officeart/2005/8/layout/cycle4#1"/>
    <dgm:cxn modelId="{6A2D22DC-F0BF-44F9-800C-3600689C8EFB}" srcId="{48B19CE6-0582-4902-BA4B-97537E8CB7C3}" destId="{9FC57019-D804-4DAC-A343-A287370876AD}" srcOrd="2" destOrd="0" parTransId="{EC6E73B9-F482-4513-BA9C-C563B5461AED}" sibTransId="{BAF96AD5-6787-430D-BD78-52991A6DFD8E}"/>
    <dgm:cxn modelId="{B6F9DD0B-2EAA-4783-AF94-E54D79020541}" srcId="{9FC57019-D804-4DAC-A343-A287370876AD}" destId="{2C7B7ABA-7B2D-424D-A938-BD43714FB238}" srcOrd="3" destOrd="0" parTransId="{4ABE135C-040E-4F51-A581-38A4F7C126C5}" sibTransId="{4859999D-CA00-4311-967E-1E517F43BC86}"/>
    <dgm:cxn modelId="{61283B28-458A-46AA-99CA-AF80E2B63F89}" type="presOf" srcId="{2C7B7ABA-7B2D-424D-A938-BD43714FB238}" destId="{8DC48447-D069-4106-9AE1-BA20E73ADED1}" srcOrd="0" destOrd="3" presId="urn:microsoft.com/office/officeart/2005/8/layout/cycle4#1"/>
    <dgm:cxn modelId="{BFDC3539-6581-499F-9005-F56776CC6E8D}" type="presOf" srcId="{D77EF1C8-69B6-48A4-8DDE-ADE2428CDD2D}" destId="{C681F473-1BA3-4F18-8E1A-923C8785BD00}" srcOrd="1" destOrd="0" presId="urn:microsoft.com/office/officeart/2005/8/layout/cycle4#1"/>
    <dgm:cxn modelId="{209861CF-0BD5-43CE-A0A9-B8FE87D66B8B}" type="presOf" srcId="{4A010793-5FF2-49F5-A4B1-9EAFEC4CDE08}" destId="{5C84515A-CA99-4C16-8B71-3E4D1CD74D9F}" srcOrd="0" destOrd="0" presId="urn:microsoft.com/office/officeart/2005/8/layout/cycle4#1"/>
    <dgm:cxn modelId="{98539F16-11A4-4F66-941A-B5B02FA152C3}" srcId="{48B19CE6-0582-4902-BA4B-97537E8CB7C3}" destId="{84D37D50-1AAE-4164-8888-D5CFCBD656C2}" srcOrd="1" destOrd="0" parTransId="{D04D0C84-5F01-4121-A44D-DE95778EC1D9}" sibTransId="{9B206773-93FC-4FAF-AB7D-5899661A0A26}"/>
    <dgm:cxn modelId="{2637AF8D-8B00-4871-8736-81997837D2E9}" type="presOf" srcId="{B91A1A6E-E6B4-4817-AA31-3020A2998868}" destId="{2BFC71C7-1465-4320-BE68-AFC2F29AF294}" srcOrd="1" destOrd="2" presId="urn:microsoft.com/office/officeart/2005/8/layout/cycle4#1"/>
    <dgm:cxn modelId="{5BAFD197-4A99-49E3-8B5E-EB4053A0F0AD}" type="presOf" srcId="{8CA55135-A0B0-4E45-A7AE-700C7DDF7036}" destId="{2BFC71C7-1465-4320-BE68-AFC2F29AF294}" srcOrd="1" destOrd="1" presId="urn:microsoft.com/office/officeart/2005/8/layout/cycle4#1"/>
    <dgm:cxn modelId="{ED425999-60D4-4632-A524-DAEBFBC5D450}" type="presOf" srcId="{8CA55135-A0B0-4E45-A7AE-700C7DDF7036}" destId="{8DC48447-D069-4106-9AE1-BA20E73ADED1}" srcOrd="0" destOrd="1" presId="urn:microsoft.com/office/officeart/2005/8/layout/cycle4#1"/>
    <dgm:cxn modelId="{56A2C04E-01F3-4157-8C3B-54AB9666420E}" type="presOf" srcId="{84D37D50-1AAE-4164-8888-D5CFCBD656C2}" destId="{265D8ED8-9539-4150-B1D0-95F51D09BBBB}" srcOrd="0" destOrd="0" presId="urn:microsoft.com/office/officeart/2005/8/layout/cycle4#1"/>
    <dgm:cxn modelId="{62861E2E-62B1-40A9-B9CF-31E7FB92A982}" type="presOf" srcId="{4A010793-5FF2-49F5-A4B1-9EAFEC4CDE08}" destId="{1EC9C75D-4E2C-49E3-9557-77AEEFCF2858}" srcOrd="1" destOrd="0" presId="urn:microsoft.com/office/officeart/2005/8/layout/cycle4#1"/>
    <dgm:cxn modelId="{13B6BF33-299E-4F55-8045-3F29ED6D72D8}" srcId="{9FC57019-D804-4DAC-A343-A287370876AD}" destId="{FF3AFF2C-5089-467A-9016-88ED1269203A}" srcOrd="0" destOrd="0" parTransId="{FD98A808-48AF-4A82-9804-18DC496B5D24}" sibTransId="{5FBCB4FB-BEDE-4815-9E5B-AB55D52952A2}"/>
    <dgm:cxn modelId="{7E52A1C1-B62E-4853-8F7E-845785A2CC41}" type="presOf" srcId="{9FC57019-D804-4DAC-A343-A287370876AD}" destId="{1F7C57F0-A8FF-4903-BE81-B70C5CAA41FF}" srcOrd="0" destOrd="0" presId="urn:microsoft.com/office/officeart/2005/8/layout/cycle4#1"/>
    <dgm:cxn modelId="{B7812796-4BF9-41F2-8C62-55523A962D23}" srcId="{48B19CE6-0582-4902-BA4B-97537E8CB7C3}" destId="{CC9C2F70-BA6C-4254-8CF4-3D461E4639C7}" srcOrd="0" destOrd="0" parTransId="{3330C363-577F-4750-98C3-6F7D0412AC00}" sibTransId="{CF92E4EF-5F4E-40ED-8807-53EC827C47F3}"/>
    <dgm:cxn modelId="{654BB6C6-B4E0-4B21-935C-37F518F40DE1}" srcId="{9A2B3602-2EA0-461A-874A-D53731CE81F0}" destId="{D77EF1C8-69B6-48A4-8DDE-ADE2428CDD2D}" srcOrd="0" destOrd="0" parTransId="{41078567-FC43-4D77-8512-0292116E64F8}" sibTransId="{349CB132-CEB6-4F81-85CD-D859F1F5B82E}"/>
    <dgm:cxn modelId="{88193566-4220-4671-A9E2-AEB08112917B}" srcId="{84D37D50-1AAE-4164-8888-D5CFCBD656C2}" destId="{470B9570-9496-4D11-858E-FE18021B7437}" srcOrd="0" destOrd="0" parTransId="{67705E23-3162-4BB0-89FB-7BDF04EB5BAD}" sibTransId="{3D410F23-1094-4FD6-95EE-7294D40DCD94}"/>
    <dgm:cxn modelId="{7A5A4CE5-CC59-459F-AD1B-86944E28E103}" srcId="{48B19CE6-0582-4902-BA4B-97537E8CB7C3}" destId="{9A2B3602-2EA0-461A-874A-D53731CE81F0}" srcOrd="3" destOrd="0" parTransId="{71D79FCB-6C3A-434C-9B4A-E747D1236EF5}" sibTransId="{16A4CE9A-F1A4-4D0B-8C4C-2D715723FF84}"/>
    <dgm:cxn modelId="{1E28EE1E-E0EB-48AC-92B2-D00E4B2A9B45}" type="presOf" srcId="{CC9C2F70-BA6C-4254-8CF4-3D461E4639C7}" destId="{415D845F-BC13-4C73-8E91-C739FBED8F61}" srcOrd="0" destOrd="0" presId="urn:microsoft.com/office/officeart/2005/8/layout/cycle4#1"/>
    <dgm:cxn modelId="{534B1976-F42B-44AC-B0DA-F2940493EDB1}" type="presOf" srcId="{2C7B7ABA-7B2D-424D-A938-BD43714FB238}" destId="{2BFC71C7-1465-4320-BE68-AFC2F29AF294}" srcOrd="1" destOrd="3" presId="urn:microsoft.com/office/officeart/2005/8/layout/cycle4#1"/>
    <dgm:cxn modelId="{FD9D7BD5-B0BA-4FCC-A0AC-C40A9931257B}" type="presOf" srcId="{470B9570-9496-4D11-858E-FE18021B7437}" destId="{311FF283-A83C-411B-82FF-B3EF1A7D2F21}" srcOrd="1" destOrd="0" presId="urn:microsoft.com/office/officeart/2005/8/layout/cycle4#1"/>
    <dgm:cxn modelId="{17A462C3-0F19-4022-92F4-F829CBB51E83}" srcId="{CC9C2F70-BA6C-4254-8CF4-3D461E4639C7}" destId="{4A010793-5FF2-49F5-A4B1-9EAFEC4CDE08}" srcOrd="0" destOrd="0" parTransId="{9A286A85-CB90-44B7-BCB6-72BADE31C7F1}" sibTransId="{BABE097E-10B5-4C51-BB9F-AC40C2B1F33E}"/>
    <dgm:cxn modelId="{58F6A1DD-3137-4DFF-847D-E85A4D0C5FAD}" type="presOf" srcId="{470B9570-9496-4D11-858E-FE18021B7437}" destId="{B9DDEA23-B514-4D7C-BBDE-11A5181D2352}" srcOrd="0" destOrd="0" presId="urn:microsoft.com/office/officeart/2005/8/layout/cycle4#1"/>
    <dgm:cxn modelId="{C2C15D44-CA0B-420B-8ACF-C32EEA8859E1}" type="presOf" srcId="{B91A1A6E-E6B4-4817-AA31-3020A2998868}" destId="{8DC48447-D069-4106-9AE1-BA20E73ADED1}" srcOrd="0" destOrd="2" presId="urn:microsoft.com/office/officeart/2005/8/layout/cycle4#1"/>
    <dgm:cxn modelId="{D234EAAE-F70F-40A8-9908-DD94C6D0F86A}" srcId="{9FC57019-D804-4DAC-A343-A287370876AD}" destId="{8CA55135-A0B0-4E45-A7AE-700C7DDF7036}" srcOrd="1" destOrd="0" parTransId="{78B02160-C235-49F7-837D-95C90A16D68B}" sibTransId="{4E2F9A84-3470-4C5A-A057-CAAEF8D68D97}"/>
    <dgm:cxn modelId="{3A5C8D5C-7944-40C6-A4A2-1E021B9D541B}" type="presOf" srcId="{FF3AFF2C-5089-467A-9016-88ED1269203A}" destId="{2BFC71C7-1465-4320-BE68-AFC2F29AF294}" srcOrd="1" destOrd="0" presId="urn:microsoft.com/office/officeart/2005/8/layout/cycle4#1"/>
    <dgm:cxn modelId="{01D1AE0D-26F2-4EF3-A64B-0B90BA9054BE}" type="presParOf" srcId="{ABBD0B5B-6D0E-43BE-BEE1-18C4B6B0C8EA}" destId="{2B424030-3AD7-42AE-B328-38C0F1D5A78E}" srcOrd="0" destOrd="0" presId="urn:microsoft.com/office/officeart/2005/8/layout/cycle4#1"/>
    <dgm:cxn modelId="{BEBCFF2D-685F-4522-A9B8-1C9926359629}" type="presParOf" srcId="{2B424030-3AD7-42AE-B328-38C0F1D5A78E}" destId="{9BA18721-F558-4A5D-A728-19C7E626586F}" srcOrd="0" destOrd="0" presId="urn:microsoft.com/office/officeart/2005/8/layout/cycle4#1"/>
    <dgm:cxn modelId="{C5237F98-AFBC-48A1-A135-B4AD4CEA381F}" type="presParOf" srcId="{9BA18721-F558-4A5D-A728-19C7E626586F}" destId="{5C84515A-CA99-4C16-8B71-3E4D1CD74D9F}" srcOrd="0" destOrd="0" presId="urn:microsoft.com/office/officeart/2005/8/layout/cycle4#1"/>
    <dgm:cxn modelId="{AB3F3893-7B96-4B1D-BB05-FDC35296AAF8}" type="presParOf" srcId="{9BA18721-F558-4A5D-A728-19C7E626586F}" destId="{1EC9C75D-4E2C-49E3-9557-77AEEFCF2858}" srcOrd="1" destOrd="0" presId="urn:microsoft.com/office/officeart/2005/8/layout/cycle4#1"/>
    <dgm:cxn modelId="{19944F03-1F78-4DCB-B884-9BE2A6AD3DC4}" type="presParOf" srcId="{2B424030-3AD7-42AE-B328-38C0F1D5A78E}" destId="{5A5CCF7D-C47A-427E-9F8F-7B6BFCAB37ED}" srcOrd="1" destOrd="0" presId="urn:microsoft.com/office/officeart/2005/8/layout/cycle4#1"/>
    <dgm:cxn modelId="{2929BADC-8F84-4FD3-8CD5-7B801B3540FC}" type="presParOf" srcId="{5A5CCF7D-C47A-427E-9F8F-7B6BFCAB37ED}" destId="{B9DDEA23-B514-4D7C-BBDE-11A5181D2352}" srcOrd="0" destOrd="0" presId="urn:microsoft.com/office/officeart/2005/8/layout/cycle4#1"/>
    <dgm:cxn modelId="{E42BA945-27EB-4898-90FA-18DEDF64DFEE}" type="presParOf" srcId="{5A5CCF7D-C47A-427E-9F8F-7B6BFCAB37ED}" destId="{311FF283-A83C-411B-82FF-B3EF1A7D2F21}" srcOrd="1" destOrd="0" presId="urn:microsoft.com/office/officeart/2005/8/layout/cycle4#1"/>
    <dgm:cxn modelId="{582F4798-A9C1-44D0-AEC7-72D94CFDB210}" type="presParOf" srcId="{2B424030-3AD7-42AE-B328-38C0F1D5A78E}" destId="{EC57B435-D58B-4280-B963-AA96E4F30C0E}" srcOrd="2" destOrd="0" presId="urn:microsoft.com/office/officeart/2005/8/layout/cycle4#1"/>
    <dgm:cxn modelId="{1C488D6B-5C67-4479-80AC-E43503DB697B}" type="presParOf" srcId="{EC57B435-D58B-4280-B963-AA96E4F30C0E}" destId="{8DC48447-D069-4106-9AE1-BA20E73ADED1}" srcOrd="0" destOrd="0" presId="urn:microsoft.com/office/officeart/2005/8/layout/cycle4#1"/>
    <dgm:cxn modelId="{34175E9B-C57C-4BB2-9AC5-821BA25BBE67}" type="presParOf" srcId="{EC57B435-D58B-4280-B963-AA96E4F30C0E}" destId="{2BFC71C7-1465-4320-BE68-AFC2F29AF294}" srcOrd="1" destOrd="0" presId="urn:microsoft.com/office/officeart/2005/8/layout/cycle4#1"/>
    <dgm:cxn modelId="{5843CD55-1B4E-440F-91C5-444382A9CD52}" type="presParOf" srcId="{2B424030-3AD7-42AE-B328-38C0F1D5A78E}" destId="{C8256FDF-2937-406D-AF77-0037CBC7137D}" srcOrd="3" destOrd="0" presId="urn:microsoft.com/office/officeart/2005/8/layout/cycle4#1"/>
    <dgm:cxn modelId="{202FA1B0-D133-4820-9648-CBBBE8B0AE3D}" type="presParOf" srcId="{C8256FDF-2937-406D-AF77-0037CBC7137D}" destId="{52C05317-0DFD-4759-AAAE-D44E7D3DDB4E}" srcOrd="0" destOrd="0" presId="urn:microsoft.com/office/officeart/2005/8/layout/cycle4#1"/>
    <dgm:cxn modelId="{E92CA9E5-3608-4BEC-ABA4-82356565E20E}" type="presParOf" srcId="{C8256FDF-2937-406D-AF77-0037CBC7137D}" destId="{C681F473-1BA3-4F18-8E1A-923C8785BD00}" srcOrd="1" destOrd="0" presId="urn:microsoft.com/office/officeart/2005/8/layout/cycle4#1"/>
    <dgm:cxn modelId="{E669B626-1D80-46F8-A540-55C0BB3EA7DF}" type="presParOf" srcId="{2B424030-3AD7-42AE-B328-38C0F1D5A78E}" destId="{53C32F24-B9AA-465D-9B0F-5C3C826F93D8}" srcOrd="4" destOrd="0" presId="urn:microsoft.com/office/officeart/2005/8/layout/cycle4#1"/>
    <dgm:cxn modelId="{D45A59A3-08E0-40AD-A177-3615C9D59ED7}" type="presParOf" srcId="{ABBD0B5B-6D0E-43BE-BEE1-18C4B6B0C8EA}" destId="{D5473EBB-74D1-4807-A456-B33851F823CC}" srcOrd="1" destOrd="0" presId="urn:microsoft.com/office/officeart/2005/8/layout/cycle4#1"/>
    <dgm:cxn modelId="{9D594F0C-3500-4B69-8196-DAA83BCE53C5}" type="presParOf" srcId="{D5473EBB-74D1-4807-A456-B33851F823CC}" destId="{415D845F-BC13-4C73-8E91-C739FBED8F61}" srcOrd="0" destOrd="0" presId="urn:microsoft.com/office/officeart/2005/8/layout/cycle4#1"/>
    <dgm:cxn modelId="{90F62B5C-B522-45E7-8F66-71290C17C64F}" type="presParOf" srcId="{D5473EBB-74D1-4807-A456-B33851F823CC}" destId="{265D8ED8-9539-4150-B1D0-95F51D09BBBB}" srcOrd="1" destOrd="0" presId="urn:microsoft.com/office/officeart/2005/8/layout/cycle4#1"/>
    <dgm:cxn modelId="{7DC78768-ECCF-45F5-92BD-E4B678A791A5}" type="presParOf" srcId="{D5473EBB-74D1-4807-A456-B33851F823CC}" destId="{1F7C57F0-A8FF-4903-BE81-B70C5CAA41FF}" srcOrd="2" destOrd="0" presId="urn:microsoft.com/office/officeart/2005/8/layout/cycle4#1"/>
    <dgm:cxn modelId="{56B4F01B-B812-4241-B987-D2284D893BE6}" type="presParOf" srcId="{D5473EBB-74D1-4807-A456-B33851F823CC}" destId="{DE711252-1A81-4581-895D-710DCEDD0AA2}" srcOrd="3" destOrd="0" presId="urn:microsoft.com/office/officeart/2005/8/layout/cycle4#1"/>
    <dgm:cxn modelId="{818E5ADA-7C0E-4275-A11E-48A45EAD771F}" type="presParOf" srcId="{D5473EBB-74D1-4807-A456-B33851F823CC}" destId="{4EAB79F8-A588-45CE-B097-4D711B41955D}" srcOrd="4" destOrd="0" presId="urn:microsoft.com/office/officeart/2005/8/layout/cycle4#1"/>
    <dgm:cxn modelId="{C81BA344-ABE2-426C-AD25-7A0777014BD6}" type="presParOf" srcId="{ABBD0B5B-6D0E-43BE-BEE1-18C4B6B0C8EA}" destId="{9A82B445-1E5F-481C-A7BE-C56B42B59818}" srcOrd="2" destOrd="0" presId="urn:microsoft.com/office/officeart/2005/8/layout/cycle4#1"/>
    <dgm:cxn modelId="{8E12B9D7-F264-421C-9411-4361468F0B73}" type="presParOf" srcId="{ABBD0B5B-6D0E-43BE-BEE1-18C4B6B0C8EA}" destId="{DE16B46E-9B12-4062-9906-E3CBC87AF8C9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FE25AE92-5497-43C8-8594-61B03BDE7DB7}" type="datetime1">
              <a:rPr lang="ru-RU"/>
              <a:pPr lvl="0">
                <a:defRPr/>
              </a:pPr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74EA8496-5D02-4077-8683-89DC74C48FC1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0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4B6A510D-F139-400F-A6D5-6DE0DE1CC817}" type="datetime1">
              <a:rPr lang="ru-RU"/>
              <a:pPr lvl="0">
                <a:defRPr/>
              </a:pPr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63638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7568EF90-8FC4-42A0-A2EF-45DAC174555E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2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568EF90-8FC4-42A0-A2EF-45DAC174555E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5050-D50A-4C21-BC6D-8E07821543D8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E75E-8776-4A74-B5A1-032F31643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F315-E629-47AB-B94C-30A66351A595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B0B8-7E6A-45CB-BDB6-145B83C94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DA0B-1F96-44A2-A61F-1C3A864C2062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24BF-94FE-4E92-AA8B-4754D5ED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4316-9CE0-49CE-ADCE-E2A662C0C5A9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323B-8F80-4680-8F8D-93C363B0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ECDC-819F-4F26-B791-EA963FDDCD0B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B7FE-F41F-4CA1-BC3B-B25AAAA7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A65B-BC48-47C4-8036-37B3B1150158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909A-A76F-440E-A25F-81B81112C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D0CC-45FE-4AA8-85C1-7DD0DC9D0B63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AA09-9270-4350-A419-D792741F2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1608-0A16-4715-BAFC-0FE34CDF81B0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2A32-8B60-4258-B4C5-0EDADC9A3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245A-6AA6-454F-A86C-7B57C37792BC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955D-BF15-4792-99A1-971632A4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1432-ECCB-4032-BDFA-828F41CCE180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B681-4F97-4343-A830-3BBE0565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ACE3-F324-4ECE-BF95-FBA1713FD5C7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82BE-9A2E-4527-905C-EBCC6D7A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D5565-020E-41C0-8EBF-FD6F7C8B08EB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6AFF5F-7923-4D2F-AEC2-65DC9B4C6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eda29.ru/uploads/com_files/09_2018_19.09_gimnaziya_21.doc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7425" y="3160745"/>
            <a:ext cx="74168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341438"/>
            <a:ext cx="4860925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Гимназия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ОПОРНОЕ/ БАЗОВОЕ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ОБРАЗОВАНИЯ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АРХАНГЕЛЬСК»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РЕАЛИЗАЦИИ НАПРАВЛЕНИЯ:</a:t>
            </a:r>
            <a:endParaRPr lang="ru-RU" b="1" dirty="0">
              <a:latin typeface="Arial" charset="0"/>
              <a:cs typeface="Arial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8064896" cy="1777752"/>
          </a:xfrm>
        </p:spPr>
        <p:txBody>
          <a:bodyPr/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«Методическое сопровождение педагогов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внедрению инновационных педагогических технологий в условиях введения ФГОС ООО 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(русский язык, литература, иностранный язык)»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2017-2019, 2019-2021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 методических служб – 2021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Номинация «Лучшее базовое учреждение»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>
          <a:xfrm>
            <a:off x="4860032" y="1161210"/>
            <a:ext cx="3888432" cy="269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952452"/>
              </p:ext>
            </p:extLst>
          </p:nvPr>
        </p:nvGraphicFramePr>
        <p:xfrm>
          <a:off x="29847" y="2183093"/>
          <a:ext cx="9078657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631"/>
                <a:gridCol w="6082026"/>
              </a:tblGrid>
              <a:tr h="370840">
                <a:tc gridSpan="2"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уровень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Мозговая Светлана Андреевна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alt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Выступление по теме </a:t>
                      </a:r>
                      <a:r>
                        <a:rPr lang="ru-RU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Современный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кабинет иностранного языка как центр организации учебной и внеклассной работы –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A learning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Wonderland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endParaRPr lang="ru-RU" altLang="en-US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lvl="0"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Публикация разработки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 урока в сборнике ОРЦ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Чухчина</a:t>
                      </a:r>
                      <a:r>
                        <a:rPr lang="ru-RU" baseline="0">
                          <a:latin typeface="Times New Roman"/>
                          <a:cs typeface="Times New Roman"/>
                        </a:rPr>
                        <a:t> Марина Григорьевна</a:t>
                      </a: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Публикация в сборнике ОРЦ по теме «Игра</a:t>
                      </a:r>
                      <a:r>
                        <a:rPr lang="ru-RU" baseline="0" dirty="0">
                          <a:latin typeface="Times New Roman"/>
                          <a:cs typeface="Times New Roman"/>
                        </a:rPr>
                        <a:t> в  процессе обучения иностранным языкам» 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Городской уровень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Правилова Ольга Анатольевна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alt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Выступление по теме </a:t>
                      </a:r>
                      <a:r>
                        <a:rPr lang="ru-RU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Перспективная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модель КИМ ЕГЭ по английскому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языку»</a:t>
                      </a:r>
                      <a:endParaRPr lang="ru-RU" altLang="en-US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Боброва Екатерина Андреевна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Мастер-класс «Использование образовательной платформы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Core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 для создания эффективного он-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лайн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 урока»</a:t>
                      </a:r>
                    </a:p>
                    <a:p>
                      <a:pPr lvl="0"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Мастер-класс «Использование мобильного приложения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Kahoot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!» для организации урочной и внеурочной деятельности» 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62" y="930481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ru-RU" altLang="en-US" sz="3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аспространени</a:t>
            </a:r>
            <a:r>
              <a:rPr lang="ru-RU" altLang="en-US" sz="3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  опыта инновационной деятельности</a:t>
            </a:r>
          </a:p>
        </p:txBody>
      </p:sp>
      <p:pic>
        <p:nvPicPr>
          <p:cNvPr id="8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655011"/>
              </p:ext>
            </p:extLst>
          </p:nvPr>
        </p:nvGraphicFramePr>
        <p:xfrm>
          <a:off x="0" y="2035573"/>
          <a:ext cx="9107805" cy="525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788"/>
                <a:gridCol w="6444017"/>
              </a:tblGrid>
              <a:tr h="406844">
                <a:tc gridSpan="2"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/>
                        <a:t>Городской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 уровень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err="1">
                          <a:latin typeface="Times New Roman"/>
                          <a:cs typeface="Times New Roman"/>
                        </a:rPr>
                        <a:t>Чухчина</a:t>
                      </a:r>
                      <a:r>
                        <a:rPr lang="ru-RU" dirty="0">
                          <a:latin typeface="Times New Roman"/>
                          <a:cs typeface="Times New Roman"/>
                        </a:rPr>
                        <a:t> Марина 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Григорьевна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 Мастер-класс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«Дистанционный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урок в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Zoom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/>
                          <a:cs typeface="Times New Roman"/>
                        </a:rPr>
                        <a:t>Фрейберг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 Мария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Выступление по теме “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Эффективная модель подготовки к выполнению устной части ЕГЭ по английскому языку</a:t>
                      </a:r>
                      <a:r>
                        <a:rPr lang="ru-RU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”</a:t>
                      </a:r>
                    </a:p>
                    <a:p>
                      <a:pPr lvl="0"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 Практикум  оценивания устного ответа.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Левит</a:t>
                      </a:r>
                      <a:r>
                        <a:rPr lang="ru-RU" baseline="0" dirty="0" smtClean="0">
                          <a:latin typeface="Times New Roman"/>
                          <a:cs typeface="Times New Roman"/>
                        </a:rPr>
                        <a:t> Светлана Владимировна</a:t>
                      </a:r>
                      <a:endParaRPr lang="ru-RU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Презентация по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 теме </a:t>
                      </a:r>
                      <a:r>
                        <a:rPr lang="ru-RU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Обзор эффективных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интернет-ресурсов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 для организации дистанционного обучения иностранным языкам</a:t>
                      </a:r>
                      <a:r>
                        <a:rPr lang="ru-RU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Чегодаева</a:t>
                      </a:r>
                      <a:r>
                        <a:rPr lang="ru-RU" baseline="0">
                          <a:latin typeface="Times New Roman"/>
                          <a:cs typeface="Times New Roman"/>
                        </a:rPr>
                        <a:t> Татьяна Германовна</a:t>
                      </a: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alt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Выступление по темам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«Развитие познавательных компетенций учащихся – от мини проекта к исследованию</a:t>
                      </a:r>
                      <a:r>
                        <a:rPr lang="ru-RU" alt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“</a:t>
                      </a:r>
                      <a:r>
                        <a:rPr lang="en-US" alt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,</a:t>
                      </a:r>
                    </a:p>
                    <a:p>
                      <a:pPr lvl="0"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«Критерии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оценивания выполнения заданий 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контрольно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 – измерительных материалов. Задачи и документы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эксперта»</a:t>
                      </a:r>
                      <a:endParaRPr lang="ru-RU" altLang="en-US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Мошникова Мария Германовна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Выступление по темам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«Технология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решения проблемных задач на основе художественных текстов»</a:t>
                      </a:r>
                    </a:p>
                    <a:p>
                      <a:pPr lvl="0"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«Методы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успешной подготовки к итоговому собеседованию по русскому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Times New Roman"/>
                        </a:rPr>
                        <a:t>языку»</a:t>
                      </a:r>
                      <a:endParaRPr lang="ru-RU" altLang="en-US" sz="1800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743" y="902760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ru-RU" sz="3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3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аспространени</a:t>
            </a:r>
            <a:r>
              <a:rPr lang="ru-RU" altLang="en-US" sz="3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cs typeface="Times New Roman"/>
              </a:rPr>
              <a:t>  опыта инновационной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/>
          <p:nvPr/>
        </p:nvSpPr>
        <p:spPr>
          <a:xfrm>
            <a:off x="251520" y="845840"/>
            <a:ext cx="843528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lvl="0">
              <a:defRPr/>
            </a:pPr>
            <a:endParaRPr lang="ru-RU" sz="3200" b="1" i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3200" b="1" i="1">
                <a:solidFill>
                  <a:srgbClr val="002060"/>
                </a:solidFill>
                <a:latin typeface="Times New Roman"/>
                <a:cs typeface="Times New Roman"/>
              </a:rPr>
              <a:t>Традиционные формы творческой работы </a:t>
            </a:r>
            <a:br>
              <a:rPr lang="ru-RU" sz="3200" b="1" i="1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sz="3200" b="1" i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1" name="Содержимое 2"/>
          <p:cNvSpPr txBox="1"/>
          <p:nvPr/>
        </p:nvSpPr>
        <p:spPr>
          <a:xfrm>
            <a:off x="468313" y="1709266"/>
            <a:ext cx="7992120" cy="48880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ru-RU"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Городской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конкурс поэтического перевода с иностранных языков – английского, немецкого, французского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– проводится  с 2007 года</a:t>
            </a:r>
          </a:p>
          <a:p>
            <a:pPr lvl="0">
              <a:defRPr/>
            </a:pP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Городская конференция исследовательских работ </a:t>
            </a:r>
            <a:r>
              <a:rPr lang="ru-RU" alt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“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Ломоносовские чтения на русском и английском языках»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– проводится  с 2012 года</a:t>
            </a:r>
          </a:p>
          <a:p>
            <a:pPr lvl="0">
              <a:defRPr/>
            </a:pP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Конкурс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«Традиции Рождества»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 платформе «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Kahoot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»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 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проводится с 2016 года</a:t>
            </a:r>
          </a:p>
          <a:p>
            <a:pPr lvl="0">
              <a:defRPr/>
            </a:pPr>
            <a:r>
              <a:rPr lang="ru-RU" alt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Конкурс для учителей </a:t>
            </a:r>
            <a:r>
              <a:rPr lang="ru-RU" altLang="en-US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“От творчества к мастерству” </a:t>
            </a:r>
            <a:r>
              <a:rPr lang="en-US" alt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ru-RU" alt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 проводится с </a:t>
            </a:r>
            <a:r>
              <a:rPr lang="en-US" alt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2016</a:t>
            </a:r>
            <a:r>
              <a:rPr lang="ru-RU" alt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/>
          <p:nvPr/>
        </p:nvSpPr>
        <p:spPr>
          <a:xfrm>
            <a:off x="246733" y="1016507"/>
            <a:ext cx="843528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lvl="0">
              <a:defRPr/>
            </a:pPr>
            <a:endParaRPr lang="ru-RU" sz="3200" b="1" i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Результаты мониторинга на сайте «</a:t>
            </a:r>
            <a:r>
              <a:rPr lang="ru-RU" sz="2400" b="1" i="1" dirty="0" err="1">
                <a:solidFill>
                  <a:srgbClr val="002060"/>
                </a:solidFill>
                <a:latin typeface="Times New Roman"/>
                <a:cs typeface="Times New Roman"/>
              </a:rPr>
              <a:t>Леда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» – средний балл по итогам мероприятий  9,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6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 -  9,8 </a:t>
            </a:r>
            <a:br>
              <a:rPr 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Отзывы участников мероприятий в рамках работы базовой площадки</a:t>
            </a:r>
          </a:p>
        </p:txBody>
      </p:sp>
      <p:sp>
        <p:nvSpPr>
          <p:cNvPr id="11" name="Содержимое 2"/>
          <p:cNvSpPr txBox="1"/>
          <p:nvPr/>
        </p:nvSpPr>
        <p:spPr>
          <a:xfrm>
            <a:off x="468313" y="2204864"/>
            <a:ext cx="7992120" cy="4392489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endParaRPr lang="ru-RU" altLang="en-US"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Благодарим  за познавательный, насыщенный мастер – класс. Интересные приёмы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en-US" altLang="en-US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новые 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технологии обучения. Попробую  применять в своей работе.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Все методические мероприятия проекта современны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своевременны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 имеют практическую направленность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можно брать на вооружение и реализовывать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 своих уроках</a:t>
            </a:r>
            <a:r>
              <a:rPr lang="en-US" alt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en-US" altLang="ru-RU"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Новые требования становятся понятными после ваших семинаров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но самое важное 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 вы даете ключ к тому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как как подготовить к ним учащихся</a:t>
            </a:r>
            <a:r>
              <a:rPr lang="en-US" alt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Всегда на высоком уровне!</a:t>
            </a:r>
            <a:endParaRPr lang="en-US" altLang="ru-RU"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Заряжаясь вашей энергией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хочется  пробовать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творить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совершенствоваться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  <a:defRPr/>
            </a:pP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Спасибо за ваш труд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любовь к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профессии 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и желание творить</a:t>
            </a:r>
            <a:r>
              <a:rPr lang="en-US" alt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!</a:t>
            </a:r>
          </a:p>
          <a:p>
            <a:pPr lvl="0" algn="l">
              <a:defRPr/>
            </a:pPr>
            <a:endParaRPr lang="ru-RU" altLang="en-US"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>
          <a:xfrm>
            <a:off x="457200" y="1130562"/>
            <a:ext cx="8229600" cy="864096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+mj-ea"/>
                <a:cs typeface="Times New Roman"/>
              </a:rPr>
              <a:t>Результаты мониторинга</a:t>
            </a:r>
          </a:p>
          <a:p>
            <a:pPr lvl="0"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  <a:hlinkClick r:id="rId2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Панорама успешных практик "Системно-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деятельностный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подход в преподавании русского и иностранных языков как условие повышения качества образования" </a:t>
            </a:r>
            <a:endParaRPr lang="ru-RU" sz="2800" b="1" i="1" dirty="0">
              <a:solidFill>
                <a:srgbClr val="002060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8" name="Содержимое 2"/>
          <p:cNvSpPr txBox="1"/>
          <p:nvPr/>
        </p:nvSpPr>
        <p:spPr>
          <a:xfrm>
            <a:off x="457200" y="1816100"/>
            <a:ext cx="8229600" cy="47085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>
              <a:spcBef>
                <a:spcPct val="20000"/>
              </a:spcBef>
              <a:buFont typeface="Wingdings"/>
              <a:buChar char="ü"/>
              <a:defRPr/>
            </a:pPr>
            <a:endParaRPr lang="ru-RU" sz="28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29578"/>
              </p:ext>
            </p:extLst>
          </p:nvPr>
        </p:nvGraphicFramePr>
        <p:xfrm>
          <a:off x="646218" y="2352347"/>
          <a:ext cx="7851563" cy="4537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553"/>
                <a:gridCol w="4727010"/>
              </a:tblGrid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ОО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Критерии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МБОУ Гимназия № 21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Статус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ОпУ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Дата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cs typeface="Times New Roman"/>
                        </a:rPr>
                        <a:t>19.09.201</a:t>
                      </a: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endParaRPr lang="en-US" altLang="ru-RU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Категория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учителя русского языка и иностранных языков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Своевременность предоставления материалов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Кол-во участников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96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Удовлетворенность</a:t>
                      </a:r>
                      <a:r>
                        <a:rPr lang="ru-RU" sz="1800" baseline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проведением 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</a:p>
                  </a:txBody>
                  <a:tcPr marL="68580" marR="68580" marT="0" marB="0"/>
                </a:tc>
              </a:tr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Доступность информации на сайте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effectLst/>
                          <a:latin typeface="Times New Roman"/>
                          <a:cs typeface="Times New Roman"/>
                        </a:rPr>
                        <a:t> (средний балл)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9,7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1520" y="845840"/>
            <a:ext cx="84352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– залог успеха в реализации проекта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68313" y="2204864"/>
            <a:ext cx="7992120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социально-гуманитарных наук и международной коммуникации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САФУ им.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Архангельский областной институт открытого образования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«Полиглот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НИУ Высшая школа экономики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г. Москвы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Шуваловская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№ 1448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областная научная библиотека имени Н.А. Добролюбова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библиотека имени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Е.И.Овсянкина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№ 3 им.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К.П.Гемп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Гимназия № 6,25, СШ № 36,17,8,20,14,22,23,ОСШ,школа «Ксения»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3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>
          <a:xfrm>
            <a:off x="467544" y="1117750"/>
            <a:ext cx="8229600" cy="7270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lvl="0">
              <a:defRPr/>
            </a:pPr>
            <a:r>
              <a:rPr lang="ru-RU" sz="2400" b="1" i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Среднегородские показатели: </a:t>
            </a:r>
            <a:br>
              <a:rPr lang="ru-RU" sz="2400" b="1" i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 i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стабильно высокий средний балл ЕГЭ по русскому языку </a:t>
            </a:r>
            <a:br>
              <a:rPr lang="ru-RU" sz="2400" b="1" i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ru-RU" sz="24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844824"/>
          <a:ext cx="8435280" cy="107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056"/>
                <a:gridCol w="1687056"/>
                <a:gridCol w="1687056"/>
                <a:gridCol w="1687056"/>
                <a:gridCol w="1687056"/>
              </a:tblGrid>
              <a:tr h="53693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2021</a:t>
                      </a:r>
                    </a:p>
                  </a:txBody>
                  <a:tcPr/>
                </a:tc>
              </a:tr>
              <a:tr h="53693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74,5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75,1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74,0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76,6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74,9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5880" y="3104964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Среднегородские показатели: </a:t>
            </a:r>
            <a:b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стабильн</a:t>
            </a:r>
            <a:r>
              <a:rPr lang="ru-RU" alt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ый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средний балл  ЕГЭ по английскому языку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altLang="en-US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(понижение </a:t>
            </a:r>
            <a:r>
              <a:rPr lang="ru-RU" alt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балла связано с усложнением КИМ </a:t>
            </a:r>
            <a:r>
              <a:rPr lang="ru-RU" altLang="en-US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ЕГЭ)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1" name="Объект 3"/>
          <p:cNvGraphicFramePr/>
          <p:nvPr>
            <p:extLst>
              <p:ext uri="{D42A27DB-BD31-4B8C-83A1-F6EECF244321}">
                <p14:modId xmlns:p14="http://schemas.microsoft.com/office/powerpoint/2010/main" val="2079390302"/>
              </p:ext>
            </p:extLst>
          </p:nvPr>
        </p:nvGraphicFramePr>
        <p:xfrm>
          <a:off x="472535" y="4545124"/>
          <a:ext cx="835293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792088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2021</a:t>
                      </a: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/>
                        <a:t>71,1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/>
                        <a:t>66.2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/>
                        <a:t>70,3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/>
                        <a:t>66.4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/>
                        <a:t>70,9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/>
          <p:nvPr/>
        </p:nvSpPr>
        <p:spPr>
          <a:xfrm>
            <a:off x="457200" y="98072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lvl="0" algn="l">
              <a:spcAft>
                <a:spcPts val="0"/>
              </a:spcAft>
              <a:tabLst>
                <a:tab pos="6210935" algn="l"/>
              </a:tabLs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Секционное заседание городской конференции педагогических и руководящих работников на тему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"Системно-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деятельностный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подход в преподавании русского и иностранных языков как условие повышения качества образования«,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201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8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7432" y="2196406"/>
            <a:ext cx="22808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>
                <a:latin typeface="Times New Roman"/>
                <a:cs typeface="Times New Roman"/>
              </a:rPr>
              <a:t>Пленарное заседание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266778"/>
            <a:ext cx="4572000" cy="14559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Секция: «</a:t>
            </a:r>
            <a:r>
              <a:rPr lang="ru-RU" b="1">
                <a:solidFill>
                  <a:srgbClr val="002060"/>
                </a:solidFill>
                <a:latin typeface="Times New Roman"/>
                <a:ea typeface="Times New Roman"/>
              </a:rPr>
              <a:t>"Развитие положительной мотивации к изучению иностранных языков – основа успешной учебной деятельности и активной жизненной позиции" </a:t>
            </a:r>
            <a:endParaRPr lang="ru-RU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pic>
        <p:nvPicPr>
          <p:cNvPr id="11" name="Picture 4" descr="C:\Documents and Settings\1\Мои документы\Фото\20150917_143049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48200" y="2173878"/>
            <a:ext cx="403860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C:\Documents and Settings\1\Мои документы\Фото\АК 15\IMG_5659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5400000">
            <a:off x="24994" y="2728295"/>
            <a:ext cx="4418737" cy="3314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93048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Секционное заседание августовской конференции педагогических и руководящих работников на тему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Новые </a:t>
            </a:r>
            <a:r>
              <a:rPr lang="ru-RU" sz="1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стандарты в качестве иноязычного образования и профессионализме педагога: как быть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успешным»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 год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57200" y="214339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5 секций по темам: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Коммуникативная технология достижения образовательных результатов на уроках формирования лексико-грамматических навыков.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Технологии реализации системно-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деятельностного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 подхода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Организационные и методические аспекты подготовки учащихся 9-х классов к ГИА  по иностранным языкам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Система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оценивания учебных достижений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учащихся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внеурочной деятельности на иностранных языках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/>
          <p:nvPr/>
        </p:nvSpPr>
        <p:spPr>
          <a:xfrm>
            <a:off x="457200" y="1998663"/>
            <a:ext cx="8229600" cy="452596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/>
              <a:buNone/>
              <a:defRPr/>
            </a:pPr>
            <a:endParaRPr lang="ru-RU" sz="2800" i="1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71547"/>
            <a:ext cx="82582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Конференция учебно-исследовательских работ  региональной направленности «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de-DE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II</a:t>
            </a:r>
            <a:r>
              <a:rPr lang="en-US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I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Ломоносовские чтения на английском и русском языках»,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30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ноября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201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9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9500" y="2177173"/>
            <a:ext cx="3956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Результат – 1 победитель, 2 призера, 5 лауреатов,20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участников</a:t>
            </a:r>
          </a:p>
          <a:p>
            <a:pPr lvl="0"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За 9 лет – более 100 участников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4977348" y="2420888"/>
            <a:ext cx="4038600" cy="302895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008" y="3330475"/>
            <a:ext cx="4499992" cy="3374994"/>
          </a:xfrm>
          <a:prstGeom prst="rect">
            <a:avLst/>
          </a:prstGeom>
        </p:spPr>
      </p:pic>
      <p:pic>
        <p:nvPicPr>
          <p:cNvPr id="16" name="Picture 1" descr="C:\Users\Жн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890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Наша цель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57200" y="1700808"/>
            <a:ext cx="8229600" cy="504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школы опережающего развития посредством обновления содержания и технологии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русского и иностранных языков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миссия: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 изобретать,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робовать, совершенствовать и совершенствоваться – вот единственный курс учительской жизни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988" y="115888"/>
            <a:ext cx="81010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округа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</a:t>
            </a:r>
            <a:r>
              <a:rPr lang="ru-RU" sz="1200" kern="1000" spc="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8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60748"/>
            <a:ext cx="4038600" cy="4965415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год, январь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в очном формате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"Подготовка учащихся 9-х классов к устному собеседованию по русскому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год, март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 "Перспективная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КИМ ОГЭ по английскому языку. Подготовка к заданиям новых видов"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60748"/>
            <a:ext cx="4038600" cy="4965415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год, февраль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в дистанционном формате «Цифровые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учителя в системе непрерывного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803" y="3643455"/>
            <a:ext cx="3815916" cy="29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95288" y="808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Перспективы по реализации направления: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95288" y="2133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методическое сопровождение педагогов при подготовке учащихся к ГИА, Олимпиадам, конференциям, конкурсам;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над формированием функциональной (читательской) грамотности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социального партнерства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епрерывное повышение квалификации педагогов, участие в муниципальных и региональных конкурсах профессионального мастерства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единого информационного пространства, доступного для каждого члена сообщества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8313" y="808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68313" y="1951038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задачи найдут свое воплощение в ходе реализации следующего проекта!</a:t>
            </a:r>
          </a:p>
          <a:p>
            <a:pPr algn="ctr">
              <a:spcBef>
                <a:spcPct val="20000"/>
              </a:spcBef>
              <a:defRPr/>
            </a:pP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24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8905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по реализации направления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57200" y="1700808"/>
            <a:ext cx="8229600" cy="504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компетенции и творческой активности учителей предметной области «Русский язык», «Литература» и «Иностранные языки»  по  внедрению инновационных педагогических технологий в условиях введения ФГОС ООО и СОО;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распространение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опыта педагогов  в обновлении содержания и преподавания предметной области «Русский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язык», «Литература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«Иностранные языки»;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урочной и внеурочной образовательной деятельности 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учащихся к ГИА, к участию в олимпиадах, конкурсах, конференциях различного уровня</a:t>
            </a:r>
          </a:p>
          <a:p>
            <a:pPr marL="457200" indent="-4572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988" y="115888"/>
            <a:ext cx="81010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округа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</a:t>
            </a:r>
            <a:r>
              <a:rPr lang="ru-RU" sz="1200" kern="1000" spc="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8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0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890588"/>
            <a:ext cx="8229600" cy="181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7500" lnSpcReduction="20000"/>
          </a:bodyPr>
          <a:lstStyle/>
          <a:p>
            <a:pPr algn="just">
              <a:defRPr/>
            </a:pP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базового учреждения соответствует задачам  федерального проекта «Современная школа» и направлена на внедрение новых методов обучения и воспитания, обеспечивающих повышение мотивации к обучению и вовлеченности в образовательный процесс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57200" y="2420888"/>
            <a:ext cx="8229600" cy="43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возможности детям получать качественное общее образование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условиях, отвечающих современным требованиям, независимо от места проживания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а также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профессионального развития педагогических работников.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гимназии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оздана система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научно-методического сопровождения педагогических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как центр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повышения профессионального мастерства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– лингвистов города Архангельска.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988" y="115888"/>
            <a:ext cx="81010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округа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</a:t>
            </a:r>
            <a:r>
              <a:rPr lang="ru-RU" sz="1200" kern="1000" spc="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8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/>
          <p:nvPr/>
        </p:nvSpPr>
        <p:spPr>
          <a:xfrm>
            <a:off x="251520" y="3717032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ru-RU" sz="2400" i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Команда проекта – 14 педагогов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44197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Учителя русского языка и литературы – 3 педагога, ВКК</a:t>
            </a:r>
          </a:p>
          <a:p>
            <a:pPr lvl="0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Учителя английского языка  -  4 педагога ВКК, 2 педагога  1КК, 2 педагога – молодые специалисты, СЗД</a:t>
            </a:r>
          </a:p>
          <a:p>
            <a:pPr lvl="0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Учителя французского языка  - 2 педагога ВКК</a:t>
            </a:r>
          </a:p>
          <a:p>
            <a:pPr lvl="0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84643"/>
              </p:ext>
            </p:extLst>
          </p:nvPr>
        </p:nvGraphicFramePr>
        <p:xfrm>
          <a:off x="0" y="3077542"/>
          <a:ext cx="9108504" cy="3772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323"/>
                <a:gridCol w="5892181"/>
              </a:tblGrid>
              <a:tr h="393461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Городской уровень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7912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Грицюк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Любовь Леонидовна </a:t>
                      </a:r>
                    </a:p>
                    <a:p>
                      <a:pPr lvl="0"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Лингвострановедение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конференции «Юность Архангельска»</a:t>
                      </a:r>
                    </a:p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жюри  муниципального этапа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французскому  языку</a:t>
                      </a:r>
                    </a:p>
                  </a:txBody>
                  <a:tcPr/>
                </a:tc>
              </a:tr>
              <a:tr h="67912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Чегодаева Татьяна Германовна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 «Языкознание» конференции «Юность Архангельска»</a:t>
                      </a:r>
                    </a:p>
                  </a:txBody>
                  <a:tcPr/>
                </a:tc>
              </a:tr>
              <a:tr h="438497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Кононова Тамара Борисовна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жюри конкурса методических служб в 2020 году</a:t>
                      </a:r>
                    </a:p>
                  </a:txBody>
                  <a:tcPr/>
                </a:tc>
              </a:tr>
              <a:tr h="679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Чухчина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Марина Григорьевна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жюри муниципального этапа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английскому языку</a:t>
                      </a:r>
                    </a:p>
                  </a:txBody>
                  <a:tcPr/>
                </a:tc>
              </a:tr>
              <a:tr h="393461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Боброва Екатерина Андреевна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жюри олимпиады для учащихся 4-х классов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" descr="C:\Users\Жн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21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27" y="1268760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ru-RU" altLang="en-US" sz="32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команде </a:t>
            </a:r>
            <a:r>
              <a:rPr lang="ru-RU" altLang="en-US" sz="32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проекта </a:t>
            </a:r>
            <a:r>
              <a:rPr lang="ru-RU" altLang="en-US" sz="32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учителя -  </a:t>
            </a:r>
            <a:br>
              <a:rPr lang="ru-RU" altLang="en-US" sz="32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altLang="en-US" sz="32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эксперты </a:t>
            </a:r>
            <a:r>
              <a:rPr lang="ru-RU" altLang="en-US" sz="32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областного уровня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21857"/>
              </p:ext>
            </p:extLst>
          </p:nvPr>
        </p:nvGraphicFramePr>
        <p:xfrm>
          <a:off x="29847" y="2708920"/>
          <a:ext cx="9078657" cy="3692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164"/>
                <a:gridCol w="5415493"/>
              </a:tblGrid>
              <a:tr h="393461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latin typeface="Times New Roman"/>
                          <a:cs typeface="Times New Roman"/>
                        </a:rPr>
                        <a:t>Областной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7912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Чухчина</a:t>
                      </a:r>
                      <a:r>
                        <a:rPr lang="ru-RU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Марина Григорьевна</a:t>
                      </a:r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ГАОУ ДО АО «Центр выявления и поддержки одаренных детей «Созвездие» 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912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Мозговая Светлана Андреевна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жюри областной конференции «Юность Поморья»</a:t>
                      </a:r>
                    </a:p>
                  </a:txBody>
                  <a:tcPr/>
                </a:tc>
              </a:tr>
              <a:tr h="1261232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Правилова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Анатольевна</a:t>
                      </a:r>
                    </a:p>
                    <a:p>
                      <a:pPr lvl="0">
                        <a:defRPr/>
                      </a:pP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Грицюк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Любовь Леонидовна</a:t>
                      </a:r>
                    </a:p>
                    <a:p>
                      <a:pPr lvl="0"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Погодина Надежда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Владимировна</a:t>
                      </a:r>
                    </a:p>
                    <a:p>
                      <a:pPr lvl="0">
                        <a:defRPr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Чегодаева Татьяна Германовна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регионального банка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ИОО по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 педагогических работников </a:t>
                      </a:r>
                    </a:p>
                  </a:txBody>
                  <a:tcPr/>
                </a:tc>
              </a:tr>
              <a:tr h="67912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Анатольевна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ГЭК по проверке ЕГЭ по английскому языку в Архангельской области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2988" y="115888"/>
            <a:ext cx="8101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ородского округа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лауреата Нобелевской премии </a:t>
            </a:r>
            <a:r>
              <a:rPr lang="ru-RU" sz="1200" kern="1000" spc="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4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kern="1000" spc="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9620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Функционирует модель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информационно- методического сопровождения педагогов</a:t>
            </a: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056240"/>
              </p:ext>
            </p:extLst>
          </p:nvPr>
        </p:nvGraphicFramePr>
        <p:xfrm>
          <a:off x="457200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2988" y="115888"/>
            <a:ext cx="81010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округа "Город Архангельск"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"Гимназия №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000" spc="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лауреата Нобелевской премии </a:t>
            </a:r>
            <a:r>
              <a:rPr lang="ru-RU" sz="1200" kern="1000" spc="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И.А.Бродского</a:t>
            </a:r>
            <a:r>
              <a:rPr lang="ru-RU" sz="1200" kern="1000" spc="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11" name="Picture 1" descr="C:\Users\Жн\Desktop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kern="1000" spc="400" dirty="0">
                <a:solidFill>
                  <a:schemeClr val="bg1"/>
                </a:solidFill>
                <a:latin typeface="Times New Roman"/>
                <a:cs typeface="Times New Roman"/>
              </a:rPr>
              <a:t>Муниципальное бюджетное общеобразовательное учреждение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kern="1000" spc="400" dirty="0">
                <a:solidFill>
                  <a:schemeClr val="bg1"/>
                </a:solidFill>
                <a:latin typeface="Times New Roman"/>
                <a:cs typeface="Times New Roman"/>
              </a:rPr>
              <a:t>городского округа "Город Архангельск"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kern="1000" spc="400" dirty="0">
                <a:solidFill>
                  <a:schemeClr val="bg1"/>
                </a:solidFill>
                <a:latin typeface="Times New Roman"/>
                <a:cs typeface="Times New Roman"/>
              </a:rPr>
              <a:t>"Гимназия № </a:t>
            </a:r>
            <a:r>
              <a:rPr lang="ru-RU" sz="1200" b="0" kern="1000" spc="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21 имени </a:t>
            </a:r>
            <a:r>
              <a:rPr lang="ru-RU" sz="1200" b="0" kern="1000" spc="400" dirty="0">
                <a:solidFill>
                  <a:schemeClr val="bg1"/>
                </a:solidFill>
                <a:latin typeface="Times New Roman"/>
                <a:cs typeface="Times New Roman"/>
              </a:rPr>
              <a:t>лауреата Нобелевской премии </a:t>
            </a:r>
            <a:r>
              <a:rPr lang="ru-RU" sz="1200" b="0" kern="1000" spc="400" dirty="0" err="1">
                <a:solidFill>
                  <a:schemeClr val="bg1"/>
                </a:solidFill>
                <a:latin typeface="Times New Roman"/>
                <a:cs typeface="Times New Roman"/>
              </a:rPr>
              <a:t>И.А.Бродского</a:t>
            </a:r>
            <a:endParaRPr lang="ru-RU" sz="1200" b="0" kern="1000" spc="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251520" y="845840"/>
            <a:ext cx="843528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lvl="0">
              <a:defRPr/>
            </a:pPr>
            <a:endParaRPr lang="ru-RU" sz="3200" b="1" i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3200" b="1" i="1">
                <a:solidFill>
                  <a:srgbClr val="002060"/>
                </a:solidFill>
                <a:latin typeface="Times New Roman"/>
                <a:cs typeface="Times New Roman"/>
              </a:rPr>
              <a:t>Формы методической работы для учителей</a:t>
            </a:r>
            <a:br>
              <a:rPr lang="ru-RU" sz="3200" b="1" i="1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sz="3200" b="1" i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1" name="Содержимое 2"/>
          <p:cNvSpPr txBox="1"/>
          <p:nvPr/>
        </p:nvSpPr>
        <p:spPr>
          <a:xfrm>
            <a:off x="468313" y="1709266"/>
            <a:ext cx="7992120" cy="48880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Конференция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"Преподавание языков в школе в условиях реализации 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системно-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деятельностного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 подхода»</a:t>
            </a:r>
          </a:p>
          <a:p>
            <a:pPr lvl="0">
              <a:defRPr/>
            </a:pP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Семинар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«Профессиональная компетентность учителя иностранного языка: опыт и новации»</a:t>
            </a:r>
          </a:p>
          <a:p>
            <a:pPr lvl="0">
              <a:defRPr/>
            </a:pP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    Семинар-практикум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«Эффективные приемы  подготовки к письменной и устной части ГИА по английскому языку»</a:t>
            </a:r>
          </a:p>
          <a:p>
            <a:pPr lvl="0">
              <a:defRPr/>
            </a:pP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Педагогическая мастерская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«Подготовка к итоговому собеседованию по русскому языку» </a:t>
            </a:r>
          </a:p>
          <a:p>
            <a:pPr lvl="0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    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Конкурс методических</a:t>
            </a:r>
            <a:r>
              <a:rPr lang="ru-RU" altLang="en-US" sz="2000" dirty="0">
                <a:solidFill>
                  <a:srgbClr val="002060"/>
                </a:solidFill>
                <a:latin typeface="Times New Roman"/>
                <a:cs typeface="Times New Roman"/>
              </a:rPr>
              <a:t> материалов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«От творчества к мастерству»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Работа в экспертных группах жюри  конкурса 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«Традиции Рождества», 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конференции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«Ломоносовские чтения на русском и английском языках»,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Конкурса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поэтического перевода с иностранных языков»</a:t>
            </a:r>
          </a:p>
          <a:p>
            <a:pPr algn="l">
              <a:buFont typeface="Wingdings"/>
              <a:buChar char="ü"/>
              <a:defRPr/>
            </a:pPr>
            <a:endParaRPr lang="ru-RU" sz="20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8313" y="115888"/>
            <a:ext cx="8675687" cy="7921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42988" y="115888"/>
            <a:ext cx="81010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kern="1000" spc="400" dirty="0">
                <a:solidFill>
                  <a:schemeClr val="bg1"/>
                </a:solidFill>
                <a:latin typeface="Times New Roman"/>
                <a:cs typeface="Times New Roman"/>
              </a:rPr>
              <a:t>Муниципальное бюджетное общеобразовательное учреждение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kern="1000" spc="400" dirty="0">
                <a:solidFill>
                  <a:schemeClr val="bg1"/>
                </a:solidFill>
                <a:latin typeface="Times New Roman"/>
                <a:cs typeface="Times New Roman"/>
              </a:rPr>
              <a:t>городского округа "Город Архангельск"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kern="1000" spc="400" dirty="0">
                <a:solidFill>
                  <a:schemeClr val="bg1"/>
                </a:solidFill>
                <a:latin typeface="Times New Roman"/>
                <a:cs typeface="Times New Roman"/>
              </a:rPr>
              <a:t>"Гимназия № </a:t>
            </a:r>
            <a:r>
              <a:rPr lang="ru-RU" sz="1200" b="0" kern="1000" spc="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21</a:t>
            </a:r>
            <a:r>
              <a:rPr lang="en-US" sz="1200" b="0" kern="1000" spc="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200" b="0" kern="1000" spc="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имени </a:t>
            </a:r>
            <a:r>
              <a:rPr lang="ru-RU" sz="1200" b="0" kern="1000" spc="400" dirty="0">
                <a:solidFill>
                  <a:schemeClr val="bg1"/>
                </a:solidFill>
                <a:latin typeface="Times New Roman"/>
                <a:cs typeface="Times New Roman"/>
              </a:rPr>
              <a:t>лауреата Нобелевской премии </a:t>
            </a:r>
            <a:r>
              <a:rPr lang="ru-RU" sz="1200" b="0" kern="1000" spc="400" dirty="0" err="1">
                <a:solidFill>
                  <a:schemeClr val="bg1"/>
                </a:solidFill>
                <a:latin typeface="Times New Roman"/>
                <a:cs typeface="Times New Roman"/>
              </a:rPr>
              <a:t>И.А.Бродского</a:t>
            </a:r>
            <a:r>
              <a:rPr lang="ru-RU" sz="1200" b="0" kern="1000" spc="400" dirty="0">
                <a:solidFill>
                  <a:schemeClr val="bg1"/>
                </a:solidFill>
                <a:latin typeface="Times New Roman"/>
                <a:cs typeface="Times New Roman"/>
              </a:rPr>
              <a:t>"</a:t>
            </a:r>
          </a:p>
        </p:txBody>
      </p:sp>
      <p:sp>
        <p:nvSpPr>
          <p:cNvPr id="9" name="Заголовок 1"/>
          <p:cNvSpPr txBox="1"/>
          <p:nvPr/>
        </p:nvSpPr>
        <p:spPr>
          <a:xfrm>
            <a:off x="246733" y="1046486"/>
            <a:ext cx="843528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pPr lvl="0">
              <a:defRPr/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cs typeface="Times New Roman"/>
              </a:rPr>
              <a:t>Методические мероприятия для учителей </a:t>
            </a:r>
            <a: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sz="3200" b="1" i="1" dirty="0">
                <a:solidFill>
                  <a:schemeClr val="tx2"/>
                </a:solidFill>
                <a:latin typeface="Times New Roman"/>
                <a:cs typeface="Times New Roman"/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" name="Содержимое 2"/>
          <p:cNvSpPr txBox="1"/>
          <p:nvPr/>
        </p:nvSpPr>
        <p:spPr>
          <a:xfrm>
            <a:off x="468313" y="1709267"/>
            <a:ext cx="7992120" cy="4888086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ü"/>
              <a:defRPr/>
            </a:pPr>
            <a:endParaRPr lang="ru-RU" sz="230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31699"/>
              </p:ext>
            </p:extLst>
          </p:nvPr>
        </p:nvGraphicFramePr>
        <p:xfrm>
          <a:off x="703432" y="1855097"/>
          <a:ext cx="7780715" cy="467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805"/>
                <a:gridCol w="1605934"/>
                <a:gridCol w="1864955"/>
                <a:gridCol w="2441021"/>
              </a:tblGrid>
              <a:tr h="1101143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cs typeface="Times New Roman"/>
                        </a:rPr>
                        <a:t>Форма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cs typeface="Times New Roman"/>
                        </a:rPr>
                        <a:t>мероприятия</a:t>
                      </a:r>
                    </a:p>
                    <a:p>
                      <a:pPr lvl="0"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baseline="0">
                          <a:latin typeface="Times New Roman"/>
                          <a:cs typeface="Times New Roman"/>
                        </a:rPr>
                        <a:t> мероприятий</a:t>
                      </a: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Количество 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Количество педагогов,</a:t>
                      </a:r>
                    </a:p>
                    <a:p>
                      <a:pPr algn="ctr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транслирующих опыт</a:t>
                      </a:r>
                    </a:p>
                  </a:txBody>
                  <a:tcPr/>
                </a:tc>
              </a:tr>
              <a:tr h="397737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Семинар</a:t>
                      </a:r>
                      <a:endParaRPr kumimoji="0" lang="ru-RU" sz="1600" b="0" i="0" u="none" strike="noStrike" cap="none" normalizeH="0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/>
                </a:tc>
              </a:tr>
              <a:tr h="54392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altLang="en-US" sz="16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Конференция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/>
                </a:tc>
              </a:tr>
              <a:tr h="397737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Семинар-практикум</a:t>
                      </a:r>
                      <a:endParaRPr kumimoji="0" lang="ru-RU" sz="1600" b="0" i="0" u="none" strike="noStrike" cap="none" normalizeH="0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38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/>
                </a:tc>
              </a:tr>
              <a:tr h="76233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altLang="en-US" sz="16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Педагогическая мастерская</a:t>
                      </a:r>
                    </a:p>
                    <a:p>
                      <a:pPr lvl="0">
                        <a:defRPr/>
                      </a:pP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1400">
                          <a:latin typeface="Times New Roman"/>
                          <a:cs typeface="Times New Roman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 sz="140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/>
                </a:tc>
              </a:tr>
              <a:tr h="1147175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Конкурс методических материалов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4 победителя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" descr="C:\Users\Жн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7" y="44624"/>
            <a:ext cx="1013761" cy="1001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20000000000000000000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1719</Words>
  <Application>Microsoft Office PowerPoint</Application>
  <PresentationFormat>Экран (4:3)</PresentationFormat>
  <Paragraphs>297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Команда проекта – 14 педагогов </vt:lpstr>
      <vt:lpstr>В команде проекта учителя -   эксперты областного уровня </vt:lpstr>
      <vt:lpstr>Презентация PowerPoint</vt:lpstr>
      <vt:lpstr>Презентация PowerPoint</vt:lpstr>
      <vt:lpstr>Презентация PowerPoint</vt:lpstr>
      <vt:lpstr>Распространение  опыта инновационной деятельности</vt:lpstr>
      <vt:lpstr> Распространение  опыта инновационной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Учитель</cp:lastModifiedBy>
  <cp:revision>199</cp:revision>
  <dcterms:created xsi:type="dcterms:W3CDTF">2014-10-13T04:41:07Z</dcterms:created>
  <dcterms:modified xsi:type="dcterms:W3CDTF">2021-10-25T13:14:43Z</dcterms:modified>
  <cp:version>0906.0100.01</cp:version>
</cp:coreProperties>
</file>